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2"/>
  </p:notesMasterIdLst>
  <p:sldIdLst>
    <p:sldId id="299" r:id="rId2"/>
    <p:sldId id="300" r:id="rId3"/>
    <p:sldId id="326" r:id="rId4"/>
    <p:sldId id="327" r:id="rId5"/>
    <p:sldId id="328" r:id="rId6"/>
    <p:sldId id="329" r:id="rId7"/>
    <p:sldId id="331" r:id="rId8"/>
    <p:sldId id="330" r:id="rId9"/>
    <p:sldId id="303" r:id="rId10"/>
    <p:sldId id="272" r:id="rId11"/>
  </p:sldIdLst>
  <p:sldSz cx="12192000" cy="6858000"/>
  <p:notesSz cx="9144000" cy="6858000"/>
  <p:custDataLst>
    <p:tags r:id="rId13"/>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3" autoAdjust="0"/>
    <p:restoredTop sz="86495" autoAdjust="0"/>
  </p:normalViewPr>
  <p:slideViewPr>
    <p:cSldViewPr snapToGrid="0" showGuides="1">
      <p:cViewPr varScale="1">
        <p:scale>
          <a:sx n="127" d="100"/>
          <a:sy n="127" d="100"/>
        </p:scale>
        <p:origin x="200" y="14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Do you want to get a quick view of the raw or aggregated data that have been entered by data set?</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253432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s-ES" dirty="0"/>
              <a:t>In </a:t>
            </a:r>
            <a:r>
              <a:rPr lang="es-ES" dirty="0" err="1"/>
              <a:t>this</a:t>
            </a:r>
            <a:r>
              <a:rPr lang="es-ES" dirty="0"/>
              <a:t> video, </a:t>
            </a:r>
            <a:r>
              <a:rPr lang="es-ES" dirty="0" err="1"/>
              <a:t>you</a:t>
            </a:r>
            <a:r>
              <a:rPr lang="es-ES" dirty="0"/>
              <a:t> </a:t>
            </a:r>
            <a:r>
              <a:rPr lang="es-ES" dirty="0" err="1"/>
              <a:t>will</a:t>
            </a:r>
            <a:r>
              <a:rPr lang="es-ES" dirty="0"/>
              <a:t> </a:t>
            </a:r>
            <a:r>
              <a:rPr lang="es-ES" dirty="0" err="1"/>
              <a:t>learn</a:t>
            </a:r>
            <a:r>
              <a:rPr lang="es-ES" dirty="0"/>
              <a:t> </a:t>
            </a:r>
            <a:r>
              <a:rPr lang="es-ES" dirty="0" err="1"/>
              <a:t>how</a:t>
            </a:r>
            <a:r>
              <a:rPr lang="es-ES" dirty="0"/>
              <a:t> </a:t>
            </a:r>
            <a:r>
              <a:rPr lang="es-ES" dirty="0" err="1"/>
              <a:t>to</a:t>
            </a:r>
            <a:r>
              <a:rPr lang="es-ES" dirty="0"/>
              <a:t> use </a:t>
            </a:r>
            <a:r>
              <a:rPr lang="es-ES" dirty="0" err="1"/>
              <a:t>the</a:t>
            </a:r>
            <a:r>
              <a:rPr lang="es-ES" dirty="0"/>
              <a:t> data set </a:t>
            </a:r>
            <a:r>
              <a:rPr lang="es-ES" dirty="0" err="1"/>
              <a:t>report</a:t>
            </a:r>
            <a:r>
              <a:rPr lang="es-ES" dirty="0"/>
              <a:t> </a:t>
            </a:r>
            <a:r>
              <a:rPr lang="es-ES" dirty="0" err="1"/>
              <a:t>within</a:t>
            </a:r>
            <a:r>
              <a:rPr lang="es-ES" dirty="0"/>
              <a:t> </a:t>
            </a:r>
            <a:r>
              <a:rPr lang="es-ES" dirty="0" err="1"/>
              <a:t>the</a:t>
            </a:r>
            <a:r>
              <a:rPr lang="es-ES" dirty="0"/>
              <a:t> </a:t>
            </a:r>
            <a:r>
              <a:rPr lang="es-ES" dirty="0" err="1"/>
              <a:t>Reports</a:t>
            </a:r>
            <a:r>
              <a:rPr lang="es-ES" dirty="0"/>
              <a:t> app </a:t>
            </a:r>
            <a:r>
              <a:rPr lang="es-ES" dirty="0" err="1"/>
              <a:t>to</a:t>
            </a:r>
            <a:r>
              <a:rPr lang="es-ES" dirty="0"/>
              <a:t> </a:t>
            </a:r>
            <a:r>
              <a:rPr lang="es-ES" dirty="0" err="1"/>
              <a:t>view</a:t>
            </a:r>
            <a:r>
              <a:rPr lang="es-ES" dirty="0"/>
              <a:t> </a:t>
            </a:r>
            <a:r>
              <a:rPr lang="es-ES" dirty="0" err="1"/>
              <a:t>your</a:t>
            </a:r>
            <a:r>
              <a:rPr lang="es-ES" dirty="0"/>
              <a:t> raw and </a:t>
            </a:r>
            <a:r>
              <a:rPr lang="es-ES" dirty="0" err="1"/>
              <a:t>aggregated</a:t>
            </a:r>
            <a:r>
              <a:rPr lang="es-ES" dirty="0"/>
              <a:t> data </a:t>
            </a:r>
            <a:r>
              <a:rPr lang="es-ES" dirty="0" err="1"/>
              <a:t>easily</a:t>
            </a:r>
            <a:r>
              <a:rPr lang="es-ES" dirty="0"/>
              <a:t> </a:t>
            </a:r>
            <a:r>
              <a:rPr lang="es-ES" dirty="0" err="1"/>
              <a:t>by</a:t>
            </a:r>
            <a:r>
              <a:rPr lang="es-ES" dirty="0"/>
              <a:t> data set. </a:t>
            </a:r>
            <a:r>
              <a:rPr lang="es-ES" dirty="0" err="1"/>
              <a:t>First</a:t>
            </a:r>
            <a:r>
              <a:rPr lang="es-ES" dirty="0"/>
              <a:t>, </a:t>
            </a:r>
            <a:r>
              <a:rPr lang="es-ES" dirty="0" err="1"/>
              <a:t>what</a:t>
            </a:r>
            <a:r>
              <a:rPr lang="es-ES" dirty="0"/>
              <a:t> </a:t>
            </a:r>
            <a:r>
              <a:rPr lang="es-ES" dirty="0" err="1"/>
              <a:t>is</a:t>
            </a:r>
            <a:r>
              <a:rPr lang="es-ES" dirty="0"/>
              <a:t> a data set </a:t>
            </a:r>
            <a:r>
              <a:rPr lang="es-ES" dirty="0" err="1"/>
              <a:t>report</a:t>
            </a:r>
            <a:r>
              <a:rPr lang="es-ES" dirty="0"/>
              <a:t>? </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130269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A data set report is a printer-friendly view of the data values in a specific data set.</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280750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The data can be viewed as either raw data, in other words, data from a single data set, for a single organization unit and period, which is the way the data values have actually been entered, or aggregated data where you select a period or organization unit that requires the data to be aggregated. </a:t>
            </a: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51367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pPr rtl="0">
              <a:spcBef>
                <a:spcPts val="0"/>
              </a:spcBef>
              <a:spcAft>
                <a:spcPts val="0"/>
              </a:spcAft>
            </a:pPr>
            <a:r>
              <a:rPr lang="en-US" dirty="0"/>
              <a:t>For example, if you have a daily data set entered at facility level,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2926895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dirty="0"/>
              <a:t>...you can view the data aggregated for an entire month and the entire district using the data set report tool. So let's take a look at how to create a data set report. </a:t>
            </a:r>
            <a:br>
              <a:rPr lang="en-US" dirty="0"/>
            </a:br>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2920855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To get started, open the Reports app from the application menu. Once opened, you'll be presented with a menu listing the different reports available. </a:t>
            </a:r>
          </a:p>
          <a:p>
            <a:endParaRPr lang="en-US" noProof="0" dirty="0"/>
          </a:p>
          <a:p>
            <a:r>
              <a:rPr lang="en-US" noProof="0" dirty="0"/>
              <a:t>Click on Data Set Report to open the criteria window. To create a report you'll need to select your data set dimensions. These dimensions can be selected in any order. </a:t>
            </a:r>
          </a:p>
          <a:p>
            <a:endParaRPr lang="en-US" noProof="0" dirty="0"/>
          </a:p>
          <a:p>
            <a:r>
              <a:rPr lang="en-US" noProof="0" dirty="0"/>
              <a:t>In this example, let's start by selecting the organization unit you want the report for. This can be at any level in the hierarchy as the data will be aggregated up to this level automatically. </a:t>
            </a:r>
          </a:p>
          <a:p>
            <a:endParaRPr lang="en-US" noProof="0" dirty="0"/>
          </a:p>
          <a:p>
            <a:r>
              <a:rPr lang="en-US" noProof="0" dirty="0"/>
              <a:t>You can also aggregate data for predefined groups of organization units. So if you select the Food Region, you will see any of the aggregated data that has been entered in any organization unit in the Food Region. </a:t>
            </a:r>
          </a:p>
          <a:p>
            <a:endParaRPr lang="en-US" noProof="0" dirty="0"/>
          </a:p>
          <a:p>
            <a:r>
              <a:rPr lang="en-US" noProof="0" dirty="0"/>
              <a:t>The next dimension we'll select is the data set. Click on the select data set dropdown menu and choose the data set you would like to view the data for. </a:t>
            </a:r>
          </a:p>
          <a:p>
            <a:endParaRPr lang="en-US" noProof="0" dirty="0"/>
          </a:p>
          <a:p>
            <a:r>
              <a:rPr lang="en-US" noProof="0" dirty="0"/>
              <a:t>Let's select the RMNCAH data set. Finally, let's select the actual period you want the data for. </a:t>
            </a:r>
          </a:p>
          <a:p>
            <a:endParaRPr lang="en-US" noProof="0" dirty="0"/>
          </a:p>
          <a:p>
            <a:r>
              <a:rPr lang="en-US" noProof="0" dirty="0"/>
              <a:t>This can be aggregated periods, as well as the original periods for which the data were reported. For example, on a data set that is collected monthly, you can generate a report from monthly values or a reporting period equal to or greater than monthly, such as quarterly or annual reports. </a:t>
            </a:r>
          </a:p>
          <a:p>
            <a:endParaRPr lang="en-US" noProof="0" dirty="0"/>
          </a:p>
          <a:p>
            <a:r>
              <a:rPr lang="en-US" noProof="0" dirty="0"/>
              <a:t>However, you cannot select a period that is less than monthly, as you can produce a report for less than the original reporting period. </a:t>
            </a:r>
          </a:p>
          <a:p>
            <a:endParaRPr lang="en-US" noProof="0" dirty="0"/>
          </a:p>
          <a:p>
            <a:r>
              <a:rPr lang="en-US" noProof="0" dirty="0"/>
              <a:t>For the period type select quarterly from the dropdown menu. Once you've selected the report period type, you'll then need to select the specific year and time period for the data you want to see in your report. </a:t>
            </a:r>
          </a:p>
          <a:p>
            <a:endParaRPr lang="en-US" noProof="0" dirty="0"/>
          </a:p>
          <a:p>
            <a:r>
              <a:rPr lang="en-US" noProof="0" dirty="0"/>
              <a:t>The final option you can tick is the Use data for selected unit only field. Use this option if you want a report for an organization unit that has children, but only want the data collected directly for this unit and not the data collected by its children. </a:t>
            </a:r>
          </a:p>
          <a:p>
            <a:endParaRPr lang="en-US" noProof="0" dirty="0"/>
          </a:p>
          <a:p>
            <a:r>
              <a:rPr lang="en-US" noProof="0" dirty="0"/>
              <a:t>After selecting your inputs, click on Get Report. The report will display below the criteria window and a green box with the message Successfully loaded the table will appear when the report is ready. </a:t>
            </a:r>
          </a:p>
          <a:p>
            <a:endParaRPr lang="en-US" noProof="0" dirty="0"/>
          </a:p>
          <a:p>
            <a:r>
              <a:rPr lang="en-US" noProof="0" dirty="0"/>
              <a:t>We can see that the report output appears in the same order as the data set is configured, which makes it easier to navigate. Data for data elements with desegregations are displayed separately by multiple desegregations, totals for each desegregation, as well as overall totals. </a:t>
            </a:r>
          </a:p>
          <a:p>
            <a:endParaRPr lang="en-US" noProof="0" dirty="0"/>
          </a:p>
          <a:p>
            <a:r>
              <a:rPr lang="en-US" noProof="0" dirty="0"/>
              <a:t>If you would like to download the data to use outside of DHIS2, you can export the data set report in Excel and PDF formats. </a:t>
            </a:r>
          </a:p>
          <a:p>
            <a:endParaRPr lang="en-US" noProof="0" dirty="0"/>
          </a:p>
        </p:txBody>
      </p:sp>
      <p:sp>
        <p:nvSpPr>
          <p:cNvPr id="4" name="Slide Number Placeholder 3"/>
          <p:cNvSpPr>
            <a:spLocks noGrp="1"/>
          </p:cNvSpPr>
          <p:nvPr>
            <p:ph type="sldNum" sz="quarter" idx="5"/>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2994362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dirty="0">
                <a:solidFill>
                  <a:srgbClr val="000000"/>
                </a:solidFill>
                <a:sym typeface=""/>
              </a:rPr>
              <a:t>In summary, you can create a data set report to check the data that have been entered by data set. To use this tool, go to the Report app and select data set report. Select the report organization unit, data set, and period to generate a report. </a:t>
            </a:r>
          </a:p>
          <a:p>
            <a:pPr rtl="0"/>
            <a:endParaRPr lang="en-US" dirty="0">
              <a:solidFill>
                <a:srgbClr val="000000"/>
              </a:solidFill>
              <a:sym typeface=""/>
            </a:endParaRPr>
          </a:p>
          <a:p>
            <a:pPr rtl="0"/>
            <a:r>
              <a:rPr lang="en-US" dirty="0">
                <a:solidFill>
                  <a:srgbClr val="000000"/>
                </a:solidFill>
                <a:sym typeface=""/>
              </a:rPr>
              <a:t>Once loaded, you'll be able to see the total values of the data displayed by data element and download the report for future use outside of DHIS2.</a:t>
            </a:r>
          </a:p>
        </p:txBody>
      </p:sp>
    </p:spTree>
    <p:extLst>
      <p:ext uri="{BB962C8B-B14F-4D97-AF65-F5344CB8AC3E}">
        <p14:creationId xmlns:p14="http://schemas.microsoft.com/office/powerpoint/2010/main" val="3211509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83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4.sv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0.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Reports app: Data Set Report</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5867">
        <p:fade/>
      </p:transition>
    </mc:Choice>
    <mc:Fallback xmlns="">
      <p:transition spd="slow" advClick="0" advTm="15867">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5419B43-3B39-4EFF-9289-B8580E69A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787" y="4913286"/>
            <a:ext cx="2407718" cy="73313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aphic 69" descr="Database with solid fill">
            <a:extLst>
              <a:ext uri="{FF2B5EF4-FFF2-40B4-BE49-F238E27FC236}">
                <a16:creationId xmlns:a16="http://schemas.microsoft.com/office/drawing/2014/main" id="{8FB107B7-A4A6-4FE1-921D-168BB0523204}"/>
              </a:ext>
            </a:extLst>
          </p:cNvPr>
          <p:cNvGrpSpPr/>
          <p:nvPr/>
        </p:nvGrpSpPr>
        <p:grpSpPr>
          <a:xfrm>
            <a:off x="5253248" y="2417741"/>
            <a:ext cx="1708606" cy="2318822"/>
            <a:chOff x="3113880" y="2253301"/>
            <a:chExt cx="533400" cy="723900"/>
          </a:xfrm>
          <a:solidFill>
            <a:srgbClr val="276696"/>
          </a:solidFill>
        </p:grpSpPr>
        <p:sp>
          <p:nvSpPr>
            <p:cNvPr id="12" name="Freeform: Shape 11">
              <a:extLst>
                <a:ext uri="{FF2B5EF4-FFF2-40B4-BE49-F238E27FC236}">
                  <a16:creationId xmlns:a16="http://schemas.microsoft.com/office/drawing/2014/main" id="{E0C2A11F-552C-4F8F-8A9D-B78FD76ED12A}"/>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EBD24CA0-DAFA-4040-A284-6E9ABD8303DF}"/>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76E8C9F9-B4FC-48C0-BC18-220BFA0A4B90}"/>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805CCAD2-AFA2-4F91-B3FD-C40BF638A6EC}"/>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s-ES"/>
            </a:p>
          </p:txBody>
        </p:sp>
      </p:grpSp>
      <p:sp>
        <p:nvSpPr>
          <p:cNvPr id="16" name="Rectangle: Rounded Corners 15">
            <a:extLst>
              <a:ext uri="{FF2B5EF4-FFF2-40B4-BE49-F238E27FC236}">
                <a16:creationId xmlns:a16="http://schemas.microsoft.com/office/drawing/2014/main" id="{E0F91CE0-DAA8-410C-A453-978E1203CCD4}"/>
              </a:ext>
            </a:extLst>
          </p:cNvPr>
          <p:cNvSpPr/>
          <p:nvPr/>
        </p:nvSpPr>
        <p:spPr>
          <a:xfrm>
            <a:off x="2947188" y="505849"/>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F1BBC215-4F86-4E83-8EAF-68FD17A358CE}"/>
              </a:ext>
            </a:extLst>
          </p:cNvPr>
          <p:cNvSpPr/>
          <p:nvPr/>
        </p:nvSpPr>
        <p:spPr>
          <a:xfrm>
            <a:off x="8539729" y="505849"/>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aphic 17">
            <a:extLst>
              <a:ext uri="{FF2B5EF4-FFF2-40B4-BE49-F238E27FC236}">
                <a16:creationId xmlns:a16="http://schemas.microsoft.com/office/drawing/2014/main" id="{1F4B9F4C-0E40-4A4D-ACBB-B4DF8E0E64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9101" y="160015"/>
            <a:ext cx="477723" cy="429950"/>
          </a:xfrm>
          <a:prstGeom prst="rect">
            <a:avLst/>
          </a:prstGeom>
        </p:spPr>
      </p:pic>
      <p:sp>
        <p:nvSpPr>
          <p:cNvPr id="19" name="Rectangle: Rounded Corners 18">
            <a:extLst>
              <a:ext uri="{FF2B5EF4-FFF2-40B4-BE49-F238E27FC236}">
                <a16:creationId xmlns:a16="http://schemas.microsoft.com/office/drawing/2014/main" id="{7F64EFF8-FD05-4A83-937A-D0393FF6A777}"/>
              </a:ext>
            </a:extLst>
          </p:cNvPr>
          <p:cNvSpPr/>
          <p:nvPr/>
        </p:nvSpPr>
        <p:spPr>
          <a:xfrm>
            <a:off x="3385313" y="932338"/>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angle: Rounded Corners 19">
            <a:extLst>
              <a:ext uri="{FF2B5EF4-FFF2-40B4-BE49-F238E27FC236}">
                <a16:creationId xmlns:a16="http://schemas.microsoft.com/office/drawing/2014/main" id="{8C61AE57-B14A-4AFC-AA18-F6FD06B29E5D}"/>
              </a:ext>
            </a:extLst>
          </p:cNvPr>
          <p:cNvSpPr/>
          <p:nvPr/>
        </p:nvSpPr>
        <p:spPr>
          <a:xfrm>
            <a:off x="3823438" y="1358827"/>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angle: Rounded Corners 20">
            <a:extLst>
              <a:ext uri="{FF2B5EF4-FFF2-40B4-BE49-F238E27FC236}">
                <a16:creationId xmlns:a16="http://schemas.microsoft.com/office/drawing/2014/main" id="{54B6A60E-314B-4F72-8B48-4AD77319C18A}"/>
              </a:ext>
            </a:extLst>
          </p:cNvPr>
          <p:cNvSpPr/>
          <p:nvPr/>
        </p:nvSpPr>
        <p:spPr>
          <a:xfrm>
            <a:off x="4261563" y="1785316"/>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Graphic 21">
            <a:extLst>
              <a:ext uri="{FF2B5EF4-FFF2-40B4-BE49-F238E27FC236}">
                <a16:creationId xmlns:a16="http://schemas.microsoft.com/office/drawing/2014/main" id="{62082DE5-475E-4BE1-BDEC-713C4508A2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590889"/>
            <a:ext cx="477723" cy="429950"/>
          </a:xfrm>
          <a:prstGeom prst="rect">
            <a:avLst/>
          </a:prstGeom>
        </p:spPr>
      </p:pic>
      <p:pic>
        <p:nvPicPr>
          <p:cNvPr id="23" name="Graphic 22">
            <a:extLst>
              <a:ext uri="{FF2B5EF4-FFF2-40B4-BE49-F238E27FC236}">
                <a16:creationId xmlns:a16="http://schemas.microsoft.com/office/drawing/2014/main" id="{623A3F94-0AF5-4C69-88D1-20EBEF54DE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1021763"/>
            <a:ext cx="477723" cy="429950"/>
          </a:xfrm>
          <a:prstGeom prst="rect">
            <a:avLst/>
          </a:prstGeom>
        </p:spPr>
      </p:pic>
      <p:sp>
        <p:nvSpPr>
          <p:cNvPr id="26" name="Oval 25">
            <a:extLst>
              <a:ext uri="{FF2B5EF4-FFF2-40B4-BE49-F238E27FC236}">
                <a16:creationId xmlns:a16="http://schemas.microsoft.com/office/drawing/2014/main" id="{B086C7AB-14CB-4713-9BCA-3349F0C29243}"/>
              </a:ext>
            </a:extLst>
          </p:cNvPr>
          <p:cNvSpPr/>
          <p:nvPr/>
        </p:nvSpPr>
        <p:spPr>
          <a:xfrm>
            <a:off x="8162516" y="932338"/>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Oval 26">
            <a:extLst>
              <a:ext uri="{FF2B5EF4-FFF2-40B4-BE49-F238E27FC236}">
                <a16:creationId xmlns:a16="http://schemas.microsoft.com/office/drawing/2014/main" id="{5D7FE527-2DFA-4BF0-9A29-643B584FC90F}"/>
              </a:ext>
            </a:extLst>
          </p:cNvPr>
          <p:cNvSpPr/>
          <p:nvPr/>
        </p:nvSpPr>
        <p:spPr>
          <a:xfrm>
            <a:off x="7785302" y="1358827"/>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Oval 27">
            <a:extLst>
              <a:ext uri="{FF2B5EF4-FFF2-40B4-BE49-F238E27FC236}">
                <a16:creationId xmlns:a16="http://schemas.microsoft.com/office/drawing/2014/main" id="{C6E828FB-436D-406D-A1E9-37264A5CBE5D}"/>
              </a:ext>
            </a:extLst>
          </p:cNvPr>
          <p:cNvSpPr/>
          <p:nvPr/>
        </p:nvSpPr>
        <p:spPr>
          <a:xfrm>
            <a:off x="7408088" y="1785316"/>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Oval 28">
            <a:extLst>
              <a:ext uri="{FF2B5EF4-FFF2-40B4-BE49-F238E27FC236}">
                <a16:creationId xmlns:a16="http://schemas.microsoft.com/office/drawing/2014/main" id="{7D12FADB-352D-48AD-82E0-A809818C1757}"/>
              </a:ext>
            </a:extLst>
          </p:cNvPr>
          <p:cNvSpPr/>
          <p:nvPr/>
        </p:nvSpPr>
        <p:spPr>
          <a:xfrm>
            <a:off x="7030874" y="2211807"/>
            <a:ext cx="429950" cy="4299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 name="Graphic 29">
            <a:extLst>
              <a:ext uri="{FF2B5EF4-FFF2-40B4-BE49-F238E27FC236}">
                <a16:creationId xmlns:a16="http://schemas.microsoft.com/office/drawing/2014/main" id="{1914948D-E08B-4526-8A9B-DFA77F3004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1452637"/>
            <a:ext cx="477723" cy="429950"/>
          </a:xfrm>
          <a:prstGeom prst="rect">
            <a:avLst/>
          </a:prstGeom>
        </p:spPr>
      </p:pic>
      <p:sp>
        <p:nvSpPr>
          <p:cNvPr id="31" name="Rectangle: Rounded Corners 30">
            <a:extLst>
              <a:ext uri="{FF2B5EF4-FFF2-40B4-BE49-F238E27FC236}">
                <a16:creationId xmlns:a16="http://schemas.microsoft.com/office/drawing/2014/main" id="{D7E19116-93F2-465C-AC40-98EC6259AA72}"/>
              </a:ext>
            </a:extLst>
          </p:cNvPr>
          <p:cNvSpPr/>
          <p:nvPr/>
        </p:nvSpPr>
        <p:spPr>
          <a:xfrm>
            <a:off x="4699687" y="2211807"/>
            <a:ext cx="429950" cy="42995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Graphic 31">
            <a:extLst>
              <a:ext uri="{FF2B5EF4-FFF2-40B4-BE49-F238E27FC236}">
                <a16:creationId xmlns:a16="http://schemas.microsoft.com/office/drawing/2014/main" id="{1FAAFCE1-54F5-4787-90BB-586D74940F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6109" y="1883511"/>
            <a:ext cx="477723" cy="429950"/>
          </a:xfrm>
          <a:prstGeom prst="rect">
            <a:avLst/>
          </a:prstGeom>
        </p:spPr>
      </p:pic>
      <p:grpSp>
        <p:nvGrpSpPr>
          <p:cNvPr id="7" name="Group 6">
            <a:extLst>
              <a:ext uri="{FF2B5EF4-FFF2-40B4-BE49-F238E27FC236}">
                <a16:creationId xmlns:a16="http://schemas.microsoft.com/office/drawing/2014/main" id="{4860063C-408E-4139-B8A9-6FF331729552}"/>
              </a:ext>
            </a:extLst>
          </p:cNvPr>
          <p:cNvGrpSpPr/>
          <p:nvPr/>
        </p:nvGrpSpPr>
        <p:grpSpPr>
          <a:xfrm>
            <a:off x="8000277" y="3180121"/>
            <a:ext cx="1364135" cy="575280"/>
            <a:chOff x="7605544" y="3271878"/>
            <a:chExt cx="1851278" cy="780717"/>
          </a:xfrm>
        </p:grpSpPr>
        <p:sp>
          <p:nvSpPr>
            <p:cNvPr id="5" name="Freeform: Shape 4">
              <a:extLst>
                <a:ext uri="{FF2B5EF4-FFF2-40B4-BE49-F238E27FC236}">
                  <a16:creationId xmlns:a16="http://schemas.microsoft.com/office/drawing/2014/main" id="{538FD110-9465-4641-8719-14A2ECE232AF}"/>
                </a:ext>
              </a:extLst>
            </p:cNvPr>
            <p:cNvSpPr/>
            <p:nvPr/>
          </p:nvSpPr>
          <p:spPr>
            <a:xfrm>
              <a:off x="8288048" y="3418998"/>
              <a:ext cx="486269" cy="486269"/>
            </a:xfrm>
            <a:custGeom>
              <a:avLst/>
              <a:gdLst>
                <a:gd name="connsiteX0" fmla="*/ 486019 w 486269"/>
                <a:gd name="connsiteY0" fmla="*/ 242451 h 486269"/>
                <a:gd name="connsiteX1" fmla="*/ 242885 w 486269"/>
                <a:gd name="connsiteY1" fmla="*/ 485586 h 486269"/>
                <a:gd name="connsiteX2" fmla="*/ -250 w 486269"/>
                <a:gd name="connsiteY2" fmla="*/ 242451 h 486269"/>
                <a:gd name="connsiteX3" fmla="*/ 242885 w 486269"/>
                <a:gd name="connsiteY3" fmla="*/ -683 h 486269"/>
                <a:gd name="connsiteX4" fmla="*/ 418657 w 486269"/>
                <a:gd name="connsiteY4" fmla="*/ 74491 h 486269"/>
                <a:gd name="connsiteX5" fmla="*/ 411178 w 486269"/>
                <a:gd name="connsiteY5" fmla="*/ 74121 h 486269"/>
                <a:gd name="connsiteX6" fmla="*/ 336152 w 486269"/>
                <a:gd name="connsiteY6" fmla="*/ 148700 h 486269"/>
                <a:gd name="connsiteX7" fmla="*/ 410734 w 486269"/>
                <a:gd name="connsiteY7" fmla="*/ 223727 h 486269"/>
                <a:gd name="connsiteX8" fmla="*/ 478133 w 486269"/>
                <a:gd name="connsiteY8" fmla="*/ 181828 h 486269"/>
                <a:gd name="connsiteX9" fmla="*/ 486019 w 486269"/>
                <a:gd name="connsiteY9" fmla="*/ 242451 h 486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6269" h="486269">
                  <a:moveTo>
                    <a:pt x="486019" y="242451"/>
                  </a:moveTo>
                  <a:cubicBezTo>
                    <a:pt x="486019" y="376718"/>
                    <a:pt x="377189" y="485586"/>
                    <a:pt x="242885" y="485586"/>
                  </a:cubicBezTo>
                  <a:cubicBezTo>
                    <a:pt x="108580" y="485586"/>
                    <a:pt x="-250" y="376755"/>
                    <a:pt x="-250" y="242451"/>
                  </a:cubicBezTo>
                  <a:cubicBezTo>
                    <a:pt x="-250" y="108147"/>
                    <a:pt x="108580" y="-683"/>
                    <a:pt x="242885" y="-683"/>
                  </a:cubicBezTo>
                  <a:cubicBezTo>
                    <a:pt x="309308" y="-823"/>
                    <a:pt x="372869" y="26362"/>
                    <a:pt x="418657" y="74491"/>
                  </a:cubicBezTo>
                  <a:cubicBezTo>
                    <a:pt x="416177" y="74173"/>
                    <a:pt x="413671" y="74049"/>
                    <a:pt x="411178" y="74121"/>
                  </a:cubicBezTo>
                  <a:cubicBezTo>
                    <a:pt x="369870" y="73997"/>
                    <a:pt x="336275" y="107387"/>
                    <a:pt x="336152" y="148700"/>
                  </a:cubicBezTo>
                  <a:cubicBezTo>
                    <a:pt x="336028" y="190013"/>
                    <a:pt x="369413" y="223604"/>
                    <a:pt x="410734" y="223727"/>
                  </a:cubicBezTo>
                  <a:cubicBezTo>
                    <a:pt x="439367" y="223814"/>
                    <a:pt x="465532" y="207545"/>
                    <a:pt x="478133" y="181828"/>
                  </a:cubicBezTo>
                  <a:cubicBezTo>
                    <a:pt x="483427" y="201600"/>
                    <a:pt x="486068" y="221985"/>
                    <a:pt x="486019" y="242451"/>
                  </a:cubicBezTo>
                  <a:close/>
                </a:path>
              </a:pathLst>
            </a:custGeom>
            <a:solidFill>
              <a:schemeClr val="accent1"/>
            </a:solidFill>
            <a:ln w="1232" cap="flat">
              <a:noFill/>
              <a:prstDash val="solid"/>
              <a:miter/>
            </a:ln>
          </p:spPr>
          <p:txBody>
            <a:bodyPr rtlCol="0" anchor="ctr"/>
            <a:lstStyle/>
            <a:p>
              <a:endParaRPr lang="es-ES"/>
            </a:p>
          </p:txBody>
        </p:sp>
        <p:sp>
          <p:nvSpPr>
            <p:cNvPr id="6" name="Freeform: Shape 5">
              <a:extLst>
                <a:ext uri="{FF2B5EF4-FFF2-40B4-BE49-F238E27FC236}">
                  <a16:creationId xmlns:a16="http://schemas.microsoft.com/office/drawing/2014/main" id="{77D20D11-2803-4B8C-A2C7-80F7AC519DD7}"/>
                </a:ext>
              </a:extLst>
            </p:cNvPr>
            <p:cNvSpPr/>
            <p:nvPr/>
          </p:nvSpPr>
          <p:spPr>
            <a:xfrm>
              <a:off x="7605544" y="3271878"/>
              <a:ext cx="1851278" cy="780717"/>
            </a:xfrm>
            <a:custGeom>
              <a:avLst/>
              <a:gdLst>
                <a:gd name="connsiteX0" fmla="*/ 1837933 w 1851278"/>
                <a:gd name="connsiteY0" fmla="*/ 376489 h 780717"/>
                <a:gd name="connsiteX1" fmla="*/ 1081378 w 1851278"/>
                <a:gd name="connsiteY1" fmla="*/ 8850 h 780717"/>
                <a:gd name="connsiteX2" fmla="*/ 769474 w 1851278"/>
                <a:gd name="connsiteY2" fmla="*/ 8850 h 780717"/>
                <a:gd name="connsiteX3" fmla="*/ 12919 w 1851278"/>
                <a:gd name="connsiteY3" fmla="*/ 376489 h 780717"/>
                <a:gd name="connsiteX4" fmla="*/ -250 w 1851278"/>
                <a:gd name="connsiteY4" fmla="*/ 389572 h 780717"/>
                <a:gd name="connsiteX5" fmla="*/ 12845 w 1851278"/>
                <a:gd name="connsiteY5" fmla="*/ 402666 h 780717"/>
                <a:gd name="connsiteX6" fmla="*/ 769400 w 1851278"/>
                <a:gd name="connsiteY6" fmla="*/ 770305 h 780717"/>
                <a:gd name="connsiteX7" fmla="*/ 1081304 w 1851278"/>
                <a:gd name="connsiteY7" fmla="*/ 770305 h 780717"/>
                <a:gd name="connsiteX8" fmla="*/ 1837859 w 1851278"/>
                <a:gd name="connsiteY8" fmla="*/ 402666 h 780717"/>
                <a:gd name="connsiteX9" fmla="*/ 1851028 w 1851278"/>
                <a:gd name="connsiteY9" fmla="*/ 389572 h 780717"/>
                <a:gd name="connsiteX10" fmla="*/ 52820 w 1851278"/>
                <a:gd name="connsiteY10" fmla="*/ 389572 h 780717"/>
                <a:gd name="connsiteX11" fmla="*/ 677059 w 1851278"/>
                <a:gd name="connsiteY11" fmla="*/ 61587 h 780717"/>
                <a:gd name="connsiteX12" fmla="*/ 513998 w 1851278"/>
                <a:gd name="connsiteY12" fmla="*/ 389572 h 780717"/>
                <a:gd name="connsiteX13" fmla="*/ 677059 w 1851278"/>
                <a:gd name="connsiteY13" fmla="*/ 717569 h 780717"/>
                <a:gd name="connsiteX14" fmla="*/ 52820 w 1851278"/>
                <a:gd name="connsiteY14" fmla="*/ 389572 h 780717"/>
                <a:gd name="connsiteX15" fmla="*/ 1070875 w 1851278"/>
                <a:gd name="connsiteY15" fmla="*/ 734008 h 780717"/>
                <a:gd name="connsiteX16" fmla="*/ 779903 w 1851278"/>
                <a:gd name="connsiteY16" fmla="*/ 734008 h 780717"/>
                <a:gd name="connsiteX17" fmla="*/ 779533 w 1851278"/>
                <a:gd name="connsiteY17" fmla="*/ 733662 h 780717"/>
                <a:gd name="connsiteX18" fmla="*/ 779533 w 1851278"/>
                <a:gd name="connsiteY18" fmla="*/ 733638 h 780717"/>
                <a:gd name="connsiteX19" fmla="*/ 551431 w 1851278"/>
                <a:gd name="connsiteY19" fmla="*/ 389572 h 780717"/>
                <a:gd name="connsiteX20" fmla="*/ 779533 w 1851278"/>
                <a:gd name="connsiteY20" fmla="*/ 45506 h 780717"/>
                <a:gd name="connsiteX21" fmla="*/ 779891 w 1851278"/>
                <a:gd name="connsiteY21" fmla="*/ 45123 h 780717"/>
                <a:gd name="connsiteX22" fmla="*/ 779903 w 1851278"/>
                <a:gd name="connsiteY22" fmla="*/ 45123 h 780717"/>
                <a:gd name="connsiteX23" fmla="*/ 1070875 w 1851278"/>
                <a:gd name="connsiteY23" fmla="*/ 45123 h 780717"/>
                <a:gd name="connsiteX24" fmla="*/ 1071245 w 1851278"/>
                <a:gd name="connsiteY24" fmla="*/ 45493 h 780717"/>
                <a:gd name="connsiteX25" fmla="*/ 1071245 w 1851278"/>
                <a:gd name="connsiteY25" fmla="*/ 45506 h 780717"/>
                <a:gd name="connsiteX26" fmla="*/ 1299347 w 1851278"/>
                <a:gd name="connsiteY26" fmla="*/ 389572 h 780717"/>
                <a:gd name="connsiteX27" fmla="*/ 1071208 w 1851278"/>
                <a:gd name="connsiteY27" fmla="*/ 733650 h 780717"/>
                <a:gd name="connsiteX28" fmla="*/ 1070875 w 1851278"/>
                <a:gd name="connsiteY28" fmla="*/ 734008 h 780717"/>
                <a:gd name="connsiteX29" fmla="*/ 1173719 w 1851278"/>
                <a:gd name="connsiteY29" fmla="*/ 717556 h 780717"/>
                <a:gd name="connsiteX30" fmla="*/ 1336780 w 1851278"/>
                <a:gd name="connsiteY30" fmla="*/ 389559 h 780717"/>
                <a:gd name="connsiteX31" fmla="*/ 1173719 w 1851278"/>
                <a:gd name="connsiteY31" fmla="*/ 61575 h 780717"/>
                <a:gd name="connsiteX32" fmla="*/ 1797958 w 1851278"/>
                <a:gd name="connsiteY32" fmla="*/ 389572 h 780717"/>
                <a:gd name="connsiteX33" fmla="*/ 1173719 w 1851278"/>
                <a:gd name="connsiteY33" fmla="*/ 717569 h 78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51278" h="780717">
                  <a:moveTo>
                    <a:pt x="1837933" y="376489"/>
                  </a:moveTo>
                  <a:cubicBezTo>
                    <a:pt x="1625888" y="164432"/>
                    <a:pt x="1358107" y="41766"/>
                    <a:pt x="1081378" y="8850"/>
                  </a:cubicBezTo>
                  <a:cubicBezTo>
                    <a:pt x="977792" y="-3862"/>
                    <a:pt x="873053" y="-3862"/>
                    <a:pt x="769474" y="8850"/>
                  </a:cubicBezTo>
                  <a:cubicBezTo>
                    <a:pt x="492708" y="41766"/>
                    <a:pt x="224927" y="164432"/>
                    <a:pt x="12919" y="376489"/>
                  </a:cubicBezTo>
                  <a:lnTo>
                    <a:pt x="-250" y="389572"/>
                  </a:lnTo>
                  <a:lnTo>
                    <a:pt x="12845" y="402666"/>
                  </a:lnTo>
                  <a:cubicBezTo>
                    <a:pt x="216479" y="606850"/>
                    <a:pt x="483032" y="736378"/>
                    <a:pt x="769400" y="770305"/>
                  </a:cubicBezTo>
                  <a:cubicBezTo>
                    <a:pt x="872963" y="783277"/>
                    <a:pt x="977743" y="783277"/>
                    <a:pt x="1081304" y="770305"/>
                  </a:cubicBezTo>
                  <a:cubicBezTo>
                    <a:pt x="1367672" y="736378"/>
                    <a:pt x="1634219" y="606850"/>
                    <a:pt x="1837859" y="402666"/>
                  </a:cubicBezTo>
                  <a:lnTo>
                    <a:pt x="1851028" y="389572"/>
                  </a:lnTo>
                  <a:close/>
                  <a:moveTo>
                    <a:pt x="52820" y="389572"/>
                  </a:moveTo>
                  <a:cubicBezTo>
                    <a:pt x="224696" y="222030"/>
                    <a:pt x="441578" y="108076"/>
                    <a:pt x="677059" y="61587"/>
                  </a:cubicBezTo>
                  <a:cubicBezTo>
                    <a:pt x="577954" y="136761"/>
                    <a:pt x="513998" y="255687"/>
                    <a:pt x="513998" y="389572"/>
                  </a:cubicBezTo>
                  <a:cubicBezTo>
                    <a:pt x="513998" y="523456"/>
                    <a:pt x="577954" y="642395"/>
                    <a:pt x="677059" y="717569"/>
                  </a:cubicBezTo>
                  <a:cubicBezTo>
                    <a:pt x="441576" y="671077"/>
                    <a:pt x="224693" y="557125"/>
                    <a:pt x="52820" y="389572"/>
                  </a:cubicBezTo>
                  <a:close/>
                  <a:moveTo>
                    <a:pt x="1070875" y="734008"/>
                  </a:moveTo>
                  <a:cubicBezTo>
                    <a:pt x="974226" y="745609"/>
                    <a:pt x="876547" y="745609"/>
                    <a:pt x="779903" y="734008"/>
                  </a:cubicBezTo>
                  <a:cubicBezTo>
                    <a:pt x="779706" y="734020"/>
                    <a:pt x="779540" y="733860"/>
                    <a:pt x="779533" y="733662"/>
                  </a:cubicBezTo>
                  <a:cubicBezTo>
                    <a:pt x="779533" y="733650"/>
                    <a:pt x="779533" y="733650"/>
                    <a:pt x="779533" y="733638"/>
                  </a:cubicBezTo>
                  <a:cubicBezTo>
                    <a:pt x="645636" y="676804"/>
                    <a:pt x="551431" y="544042"/>
                    <a:pt x="551431" y="389572"/>
                  </a:cubicBezTo>
                  <a:cubicBezTo>
                    <a:pt x="551431" y="235101"/>
                    <a:pt x="645636" y="102352"/>
                    <a:pt x="779533" y="45506"/>
                  </a:cubicBezTo>
                  <a:cubicBezTo>
                    <a:pt x="779527" y="45301"/>
                    <a:pt x="779686" y="45130"/>
                    <a:pt x="779891" y="45123"/>
                  </a:cubicBezTo>
                  <a:cubicBezTo>
                    <a:pt x="779895" y="45123"/>
                    <a:pt x="779900" y="45123"/>
                    <a:pt x="779903" y="45123"/>
                  </a:cubicBezTo>
                  <a:cubicBezTo>
                    <a:pt x="876547" y="33534"/>
                    <a:pt x="974226" y="33534"/>
                    <a:pt x="1070875" y="45123"/>
                  </a:cubicBezTo>
                  <a:cubicBezTo>
                    <a:pt x="1071085" y="45123"/>
                    <a:pt x="1071245" y="45288"/>
                    <a:pt x="1071245" y="45493"/>
                  </a:cubicBezTo>
                  <a:cubicBezTo>
                    <a:pt x="1071245" y="45497"/>
                    <a:pt x="1071245" y="45502"/>
                    <a:pt x="1071245" y="45506"/>
                  </a:cubicBezTo>
                  <a:cubicBezTo>
                    <a:pt x="1205142" y="102352"/>
                    <a:pt x="1299347" y="235113"/>
                    <a:pt x="1299347" y="389572"/>
                  </a:cubicBezTo>
                  <a:cubicBezTo>
                    <a:pt x="1299347" y="544030"/>
                    <a:pt x="1205105" y="676804"/>
                    <a:pt x="1071208" y="733650"/>
                  </a:cubicBezTo>
                  <a:cubicBezTo>
                    <a:pt x="1071208" y="733835"/>
                    <a:pt x="1071060" y="733996"/>
                    <a:pt x="1070875" y="734008"/>
                  </a:cubicBezTo>
                  <a:close/>
                  <a:moveTo>
                    <a:pt x="1173719" y="717556"/>
                  </a:moveTo>
                  <a:cubicBezTo>
                    <a:pt x="1272825" y="642382"/>
                    <a:pt x="1336780" y="523456"/>
                    <a:pt x="1336780" y="389559"/>
                  </a:cubicBezTo>
                  <a:cubicBezTo>
                    <a:pt x="1336780" y="255663"/>
                    <a:pt x="1272825" y="136749"/>
                    <a:pt x="1173719" y="61575"/>
                  </a:cubicBezTo>
                  <a:cubicBezTo>
                    <a:pt x="1409202" y="108068"/>
                    <a:pt x="1626085" y="222025"/>
                    <a:pt x="1797958" y="389572"/>
                  </a:cubicBezTo>
                  <a:cubicBezTo>
                    <a:pt x="1626085" y="557125"/>
                    <a:pt x="1409202" y="671077"/>
                    <a:pt x="1173719" y="717569"/>
                  </a:cubicBezTo>
                  <a:close/>
                </a:path>
              </a:pathLst>
            </a:custGeom>
            <a:solidFill>
              <a:schemeClr val="tx2"/>
            </a:solidFill>
            <a:ln w="1232" cap="flat">
              <a:noFill/>
              <a:prstDash val="solid"/>
              <a:miter/>
            </a:ln>
          </p:spPr>
          <p:txBody>
            <a:bodyPr rtlCol="0" anchor="ctr"/>
            <a:lstStyle/>
            <a:p>
              <a:endParaRPr lang="es-ES"/>
            </a:p>
          </p:txBody>
        </p:sp>
      </p:grpSp>
      <p:sp>
        <p:nvSpPr>
          <p:cNvPr id="9" name="Thought Bubble: Cloud 8">
            <a:extLst>
              <a:ext uri="{FF2B5EF4-FFF2-40B4-BE49-F238E27FC236}">
                <a16:creationId xmlns:a16="http://schemas.microsoft.com/office/drawing/2014/main" id="{DD596850-4DD7-4B72-9694-0C14D9C07046}"/>
              </a:ext>
            </a:extLst>
          </p:cNvPr>
          <p:cNvSpPr/>
          <p:nvPr/>
        </p:nvSpPr>
        <p:spPr>
          <a:xfrm>
            <a:off x="7318505" y="2565090"/>
            <a:ext cx="2743200" cy="1805343"/>
          </a:xfrm>
          <a:prstGeom prst="cloudCallout">
            <a:avLst>
              <a:gd name="adj1" fmla="val -62062"/>
              <a:gd name="adj2" fmla="val 2118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spd="slow" p14:dur="2000" advTm="6672"/>
    </mc:Choice>
    <mc:Fallback xmlns="">
      <p:transition spd="slow" advTm="6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5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childTnLst>
                                </p:cTn>
                              </p:par>
                            </p:childTnLst>
                          </p:cTn>
                        </p:par>
                        <p:par>
                          <p:cTn id="24" fill="hold">
                            <p:stCondLst>
                              <p:cond delay="25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25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50"/>
                                        <p:tgtEl>
                                          <p:spTgt spid="2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25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25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childTnLst>
                          </p:cTn>
                        </p:par>
                        <p:par>
                          <p:cTn id="44" fill="hold">
                            <p:stCondLst>
                              <p:cond delay="750"/>
                            </p:stCondLst>
                            <p:childTnLst>
                              <p:par>
                                <p:cTn id="45" presetID="10"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25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25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250"/>
                                        <p:tgtEl>
                                          <p:spTgt spid="28"/>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250"/>
                                        <p:tgtEl>
                                          <p:spTgt spid="31"/>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25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250"/>
                                        <p:tgtEl>
                                          <p:spTgt spid="29"/>
                                        </p:tgtEl>
                                      </p:cBhvr>
                                    </p:animEffect>
                                  </p:childTnLst>
                                </p:cTn>
                              </p:par>
                              <p:par>
                                <p:cTn id="64" presetID="10" presetClass="exit" presetSubtype="0" fill="hold" grpId="1" nodeType="withEffect">
                                  <p:stCondLst>
                                    <p:cond delay="0"/>
                                  </p:stCondLst>
                                  <p:childTnLst>
                                    <p:animEffect transition="out" filter="fade">
                                      <p:cBhvr>
                                        <p:cTn id="65" dur="250"/>
                                        <p:tgtEl>
                                          <p:spTgt spid="16"/>
                                        </p:tgtEl>
                                      </p:cBhvr>
                                    </p:animEffect>
                                    <p:set>
                                      <p:cBhvr>
                                        <p:cTn id="66" dur="1" fill="hold">
                                          <p:stCondLst>
                                            <p:cond delay="249"/>
                                          </p:stCondLst>
                                        </p:cTn>
                                        <p:tgtEl>
                                          <p:spTgt spid="1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250"/>
                                        <p:tgtEl>
                                          <p:spTgt spid="18"/>
                                        </p:tgtEl>
                                      </p:cBhvr>
                                    </p:animEffect>
                                    <p:set>
                                      <p:cBhvr>
                                        <p:cTn id="69" dur="1" fill="hold">
                                          <p:stCondLst>
                                            <p:cond delay="249"/>
                                          </p:stCondLst>
                                        </p:cTn>
                                        <p:tgtEl>
                                          <p:spTgt spid="1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250"/>
                                        <p:tgtEl>
                                          <p:spTgt spid="17"/>
                                        </p:tgtEl>
                                      </p:cBhvr>
                                    </p:animEffect>
                                    <p:set>
                                      <p:cBhvr>
                                        <p:cTn id="72" dur="1" fill="hold">
                                          <p:stCondLst>
                                            <p:cond delay="249"/>
                                          </p:stCondLst>
                                        </p:cTn>
                                        <p:tgtEl>
                                          <p:spTgt spid="17"/>
                                        </p:tgtEl>
                                        <p:attrNameLst>
                                          <p:attrName>style.visibility</p:attrName>
                                        </p:attrNameLst>
                                      </p:cBhvr>
                                      <p:to>
                                        <p:strVal val="hidden"/>
                                      </p:to>
                                    </p:set>
                                  </p:childTnLst>
                                </p:cTn>
                              </p:par>
                            </p:childTnLst>
                          </p:cTn>
                        </p:par>
                        <p:par>
                          <p:cTn id="73" fill="hold">
                            <p:stCondLst>
                              <p:cond delay="1250"/>
                            </p:stCondLst>
                            <p:childTnLst>
                              <p:par>
                                <p:cTn id="74" presetID="10" presetClass="exit" presetSubtype="0" fill="hold" grpId="1" nodeType="afterEffect">
                                  <p:stCondLst>
                                    <p:cond delay="0"/>
                                  </p:stCondLst>
                                  <p:childTnLst>
                                    <p:animEffect transition="out" filter="fade">
                                      <p:cBhvr>
                                        <p:cTn id="75" dur="250"/>
                                        <p:tgtEl>
                                          <p:spTgt spid="19"/>
                                        </p:tgtEl>
                                      </p:cBhvr>
                                    </p:animEffect>
                                    <p:set>
                                      <p:cBhvr>
                                        <p:cTn id="76" dur="1" fill="hold">
                                          <p:stCondLst>
                                            <p:cond delay="249"/>
                                          </p:stCondLst>
                                        </p:cTn>
                                        <p:tgtEl>
                                          <p:spTgt spid="1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22"/>
                                        </p:tgtEl>
                                      </p:cBhvr>
                                    </p:animEffect>
                                    <p:set>
                                      <p:cBhvr>
                                        <p:cTn id="79" dur="1" fill="hold">
                                          <p:stCondLst>
                                            <p:cond delay="249"/>
                                          </p:stCondLst>
                                        </p:cTn>
                                        <p:tgtEl>
                                          <p:spTgt spid="2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50"/>
                                        <p:tgtEl>
                                          <p:spTgt spid="26"/>
                                        </p:tgtEl>
                                      </p:cBhvr>
                                    </p:animEffect>
                                    <p:set>
                                      <p:cBhvr>
                                        <p:cTn id="82" dur="1" fill="hold">
                                          <p:stCondLst>
                                            <p:cond delay="249"/>
                                          </p:stCondLst>
                                        </p:cTn>
                                        <p:tgtEl>
                                          <p:spTgt spid="26"/>
                                        </p:tgtEl>
                                        <p:attrNameLst>
                                          <p:attrName>style.visibility</p:attrName>
                                        </p:attrNameLst>
                                      </p:cBhvr>
                                      <p:to>
                                        <p:strVal val="hidden"/>
                                      </p:to>
                                    </p:set>
                                  </p:childTnLst>
                                </p:cTn>
                              </p:par>
                            </p:childTnLst>
                          </p:cTn>
                        </p:par>
                        <p:par>
                          <p:cTn id="83" fill="hold">
                            <p:stCondLst>
                              <p:cond delay="1500"/>
                            </p:stCondLst>
                            <p:childTnLst>
                              <p:par>
                                <p:cTn id="84" presetID="10" presetClass="exit" presetSubtype="0" fill="hold" grpId="1" nodeType="afterEffect">
                                  <p:stCondLst>
                                    <p:cond delay="0"/>
                                  </p:stCondLst>
                                  <p:childTnLst>
                                    <p:animEffect transition="out" filter="fade">
                                      <p:cBhvr>
                                        <p:cTn id="85" dur="250"/>
                                        <p:tgtEl>
                                          <p:spTgt spid="20"/>
                                        </p:tgtEl>
                                      </p:cBhvr>
                                    </p:animEffect>
                                    <p:set>
                                      <p:cBhvr>
                                        <p:cTn id="86" dur="1" fill="hold">
                                          <p:stCondLst>
                                            <p:cond delay="249"/>
                                          </p:stCondLst>
                                        </p:cTn>
                                        <p:tgtEl>
                                          <p:spTgt spid="2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250"/>
                                        <p:tgtEl>
                                          <p:spTgt spid="23"/>
                                        </p:tgtEl>
                                      </p:cBhvr>
                                    </p:animEffect>
                                    <p:set>
                                      <p:cBhvr>
                                        <p:cTn id="89" dur="1" fill="hold">
                                          <p:stCondLst>
                                            <p:cond delay="249"/>
                                          </p:stCondLst>
                                        </p:cTn>
                                        <p:tgtEl>
                                          <p:spTgt spid="23"/>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250"/>
                                        <p:tgtEl>
                                          <p:spTgt spid="27"/>
                                        </p:tgtEl>
                                      </p:cBhvr>
                                    </p:animEffect>
                                    <p:set>
                                      <p:cBhvr>
                                        <p:cTn id="92" dur="1" fill="hold">
                                          <p:stCondLst>
                                            <p:cond delay="249"/>
                                          </p:stCondLst>
                                        </p:cTn>
                                        <p:tgtEl>
                                          <p:spTgt spid="27"/>
                                        </p:tgtEl>
                                        <p:attrNameLst>
                                          <p:attrName>style.visibility</p:attrName>
                                        </p:attrNameLst>
                                      </p:cBhvr>
                                      <p:to>
                                        <p:strVal val="hidden"/>
                                      </p:to>
                                    </p:set>
                                  </p:childTnLst>
                                </p:cTn>
                              </p:par>
                            </p:childTnLst>
                          </p:cTn>
                        </p:par>
                        <p:par>
                          <p:cTn id="93" fill="hold">
                            <p:stCondLst>
                              <p:cond delay="1750"/>
                            </p:stCondLst>
                            <p:childTnLst>
                              <p:par>
                                <p:cTn id="94" presetID="10" presetClass="exit" presetSubtype="0" fill="hold" grpId="1" nodeType="afterEffect">
                                  <p:stCondLst>
                                    <p:cond delay="0"/>
                                  </p:stCondLst>
                                  <p:childTnLst>
                                    <p:animEffect transition="out" filter="fade">
                                      <p:cBhvr>
                                        <p:cTn id="95" dur="250"/>
                                        <p:tgtEl>
                                          <p:spTgt spid="21"/>
                                        </p:tgtEl>
                                      </p:cBhvr>
                                    </p:animEffect>
                                    <p:set>
                                      <p:cBhvr>
                                        <p:cTn id="96" dur="1" fill="hold">
                                          <p:stCondLst>
                                            <p:cond delay="249"/>
                                          </p:stCondLst>
                                        </p:cTn>
                                        <p:tgtEl>
                                          <p:spTgt spid="21"/>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250"/>
                                        <p:tgtEl>
                                          <p:spTgt spid="30"/>
                                        </p:tgtEl>
                                      </p:cBhvr>
                                    </p:animEffect>
                                    <p:set>
                                      <p:cBhvr>
                                        <p:cTn id="99" dur="1" fill="hold">
                                          <p:stCondLst>
                                            <p:cond delay="249"/>
                                          </p:stCondLst>
                                        </p:cTn>
                                        <p:tgtEl>
                                          <p:spTgt spid="30"/>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250"/>
                                        <p:tgtEl>
                                          <p:spTgt spid="28"/>
                                        </p:tgtEl>
                                      </p:cBhvr>
                                    </p:animEffect>
                                    <p:set>
                                      <p:cBhvr>
                                        <p:cTn id="102" dur="1" fill="hold">
                                          <p:stCondLst>
                                            <p:cond delay="249"/>
                                          </p:stCondLst>
                                        </p:cTn>
                                        <p:tgtEl>
                                          <p:spTgt spid="28"/>
                                        </p:tgtEl>
                                        <p:attrNameLst>
                                          <p:attrName>style.visibility</p:attrName>
                                        </p:attrNameLst>
                                      </p:cBhvr>
                                      <p:to>
                                        <p:strVal val="hidden"/>
                                      </p:to>
                                    </p:set>
                                  </p:childTnLst>
                                </p:cTn>
                              </p:par>
                            </p:childTnLst>
                          </p:cTn>
                        </p:par>
                        <p:par>
                          <p:cTn id="103" fill="hold">
                            <p:stCondLst>
                              <p:cond delay="2000"/>
                            </p:stCondLst>
                            <p:childTnLst>
                              <p:par>
                                <p:cTn id="104" presetID="10" presetClass="exit" presetSubtype="0" fill="hold" grpId="1" nodeType="afterEffect">
                                  <p:stCondLst>
                                    <p:cond delay="0"/>
                                  </p:stCondLst>
                                  <p:childTnLst>
                                    <p:animEffect transition="out" filter="fade">
                                      <p:cBhvr>
                                        <p:cTn id="105" dur="250"/>
                                        <p:tgtEl>
                                          <p:spTgt spid="31"/>
                                        </p:tgtEl>
                                      </p:cBhvr>
                                    </p:animEffect>
                                    <p:set>
                                      <p:cBhvr>
                                        <p:cTn id="106" dur="1" fill="hold">
                                          <p:stCondLst>
                                            <p:cond delay="249"/>
                                          </p:stCondLst>
                                        </p:cTn>
                                        <p:tgtEl>
                                          <p:spTgt spid="31"/>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250"/>
                                        <p:tgtEl>
                                          <p:spTgt spid="32"/>
                                        </p:tgtEl>
                                      </p:cBhvr>
                                    </p:animEffect>
                                    <p:set>
                                      <p:cBhvr>
                                        <p:cTn id="109" dur="1" fill="hold">
                                          <p:stCondLst>
                                            <p:cond delay="249"/>
                                          </p:stCondLst>
                                        </p:cTn>
                                        <p:tgtEl>
                                          <p:spTgt spid="32"/>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250"/>
                                        <p:tgtEl>
                                          <p:spTgt spid="29"/>
                                        </p:tgtEl>
                                      </p:cBhvr>
                                    </p:animEffect>
                                    <p:set>
                                      <p:cBhvr>
                                        <p:cTn id="112" dur="1" fill="hold">
                                          <p:stCondLst>
                                            <p:cond delay="249"/>
                                          </p:stCondLst>
                                        </p:cTn>
                                        <p:tgtEl>
                                          <p:spTgt spid="29"/>
                                        </p:tgtEl>
                                        <p:attrNameLst>
                                          <p:attrName>style.visibility</p:attrName>
                                        </p:attrNameLst>
                                      </p:cBhvr>
                                      <p:to>
                                        <p:strVal val="hidden"/>
                                      </p:to>
                                    </p:set>
                                  </p:childTnLst>
                                </p:cTn>
                              </p:par>
                            </p:childTnLst>
                          </p:cTn>
                        </p:par>
                        <p:par>
                          <p:cTn id="113" fill="hold">
                            <p:stCondLst>
                              <p:cond delay="2250"/>
                            </p:stCondLst>
                            <p:childTnLst>
                              <p:par>
                                <p:cTn id="114" presetID="22" presetClass="entr" presetSubtype="8" fill="hold" grpId="0" nodeType="afterEffect">
                                  <p:stCondLst>
                                    <p:cond delay="0"/>
                                  </p:stCondLst>
                                  <p:childTnLst>
                                    <p:set>
                                      <p:cBhvr>
                                        <p:cTn id="115" dur="1" fill="hold">
                                          <p:stCondLst>
                                            <p:cond delay="0"/>
                                          </p:stCondLst>
                                        </p:cTn>
                                        <p:tgtEl>
                                          <p:spTgt spid="9"/>
                                        </p:tgtEl>
                                        <p:attrNameLst>
                                          <p:attrName>style.visibility</p:attrName>
                                        </p:attrNameLst>
                                      </p:cBhvr>
                                      <p:to>
                                        <p:strVal val="visible"/>
                                      </p:to>
                                    </p:set>
                                    <p:animEffect transition="in" filter="wipe(left)">
                                      <p:cBhvr>
                                        <p:cTn id="116" dur="500"/>
                                        <p:tgtEl>
                                          <p:spTgt spid="9"/>
                                        </p:tgtEl>
                                      </p:cBhvr>
                                    </p:animEffect>
                                  </p:childTnLst>
                                </p:cTn>
                              </p:par>
                            </p:childTnLst>
                          </p:cTn>
                        </p:par>
                        <p:par>
                          <p:cTn id="117" fill="hold">
                            <p:stCondLst>
                              <p:cond delay="2750"/>
                            </p:stCondLst>
                            <p:childTnLst>
                              <p:par>
                                <p:cTn id="118" presetID="10" presetClass="entr" presetSubtype="0" fill="hold" nodeType="afterEffect">
                                  <p:stCondLst>
                                    <p:cond delay="0"/>
                                  </p:stCondLst>
                                  <p:childTnLst>
                                    <p:set>
                                      <p:cBhvr>
                                        <p:cTn id="119" dur="1" fill="hold">
                                          <p:stCondLst>
                                            <p:cond delay="0"/>
                                          </p:stCondLst>
                                        </p:cTn>
                                        <p:tgtEl>
                                          <p:spTgt spid="7"/>
                                        </p:tgtEl>
                                        <p:attrNameLst>
                                          <p:attrName>style.visibility</p:attrName>
                                        </p:attrNameLst>
                                      </p:cBhvr>
                                      <p:to>
                                        <p:strVal val="visible"/>
                                      </p:to>
                                    </p:set>
                                    <p:animEffect transition="in" filter="fade">
                                      <p:cBhvr>
                                        <p:cTn id="1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2CDCE4F-2AB9-413F-AEE2-34B8C37BF7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5317" y="1838513"/>
            <a:ext cx="3080865" cy="3080865"/>
          </a:xfrm>
          <a:prstGeom prst="rect">
            <a:avLst/>
          </a:prstGeom>
        </p:spPr>
      </p:pic>
      <p:sp>
        <p:nvSpPr>
          <p:cNvPr id="4" name="Title 3">
            <a:extLst>
              <a:ext uri="{FF2B5EF4-FFF2-40B4-BE49-F238E27FC236}">
                <a16:creationId xmlns:a16="http://schemas.microsoft.com/office/drawing/2014/main" id="{B09A2610-1AFD-4BB2-B4C8-26E1B9ED725F}"/>
              </a:ext>
            </a:extLst>
          </p:cNvPr>
          <p:cNvSpPr>
            <a:spLocks noGrp="1"/>
          </p:cNvSpPr>
          <p:nvPr>
            <p:ph type="title"/>
          </p:nvPr>
        </p:nvSpPr>
        <p:spPr/>
        <p:txBody>
          <a:bodyPr/>
          <a:lstStyle/>
          <a:p>
            <a:r>
              <a:rPr lang="en-US" dirty="0"/>
              <a:t>In this video, you will learn…</a:t>
            </a:r>
          </a:p>
        </p:txBody>
      </p:sp>
      <p:sp>
        <p:nvSpPr>
          <p:cNvPr id="41" name="Rectangle: Rounded Corners 40">
            <a:extLst>
              <a:ext uri="{FF2B5EF4-FFF2-40B4-BE49-F238E27FC236}">
                <a16:creationId xmlns:a16="http://schemas.microsoft.com/office/drawing/2014/main" id="{9C13A44A-1162-4A60-AF98-39F16F62AEF5}"/>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Set Report</a:t>
            </a:r>
          </a:p>
        </p:txBody>
      </p:sp>
      <p:sp>
        <p:nvSpPr>
          <p:cNvPr id="42" name="Rectangle: Rounded Corners 41">
            <a:extLst>
              <a:ext uri="{FF2B5EF4-FFF2-40B4-BE49-F238E27FC236}">
                <a16:creationId xmlns:a16="http://schemas.microsoft.com/office/drawing/2014/main" id="{9C048C58-BC69-416C-9463-56739FFB26F9}"/>
              </a:ext>
            </a:extLst>
          </p:cNvPr>
          <p:cNvSpPr/>
          <p:nvPr/>
        </p:nvSpPr>
        <p:spPr>
          <a:xfrm>
            <a:off x="670513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Reports App</a:t>
            </a:r>
          </a:p>
        </p:txBody>
      </p:sp>
      <p:grpSp>
        <p:nvGrpSpPr>
          <p:cNvPr id="63" name="Group 62">
            <a:extLst>
              <a:ext uri="{FF2B5EF4-FFF2-40B4-BE49-F238E27FC236}">
                <a16:creationId xmlns:a16="http://schemas.microsoft.com/office/drawing/2014/main" id="{60222FA1-0C9E-43FC-A1DC-0DA87FC406C9}"/>
              </a:ext>
            </a:extLst>
          </p:cNvPr>
          <p:cNvGrpSpPr/>
          <p:nvPr/>
        </p:nvGrpSpPr>
        <p:grpSpPr>
          <a:xfrm>
            <a:off x="3061492" y="2251721"/>
            <a:ext cx="1713574" cy="2458463"/>
            <a:chOff x="5174536" y="3547830"/>
            <a:chExt cx="1713574" cy="2458463"/>
          </a:xfrm>
        </p:grpSpPr>
        <p:sp>
          <p:nvSpPr>
            <p:cNvPr id="44" name="Freeform: Shape 43">
              <a:extLst>
                <a:ext uri="{FF2B5EF4-FFF2-40B4-BE49-F238E27FC236}">
                  <a16:creationId xmlns:a16="http://schemas.microsoft.com/office/drawing/2014/main" id="{1A0CC756-F8D6-4442-A627-01D379D0381E}"/>
                </a:ext>
              </a:extLst>
            </p:cNvPr>
            <p:cNvSpPr/>
            <p:nvPr/>
          </p:nvSpPr>
          <p:spPr>
            <a:xfrm>
              <a:off x="5174536" y="4928589"/>
              <a:ext cx="1708606" cy="488173"/>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978EDA-3E99-48CA-A78E-AE3BDEE9BF2E}"/>
                </a:ext>
              </a:extLst>
            </p:cNvPr>
            <p:cNvSpPr/>
            <p:nvPr/>
          </p:nvSpPr>
          <p:spPr>
            <a:xfrm>
              <a:off x="5179504" y="5274033"/>
              <a:ext cx="1708606" cy="73226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dirty="0"/>
            </a:p>
          </p:txBody>
        </p:sp>
        <p:grpSp>
          <p:nvGrpSpPr>
            <p:cNvPr id="47" name="Group 46">
              <a:extLst>
                <a:ext uri="{FF2B5EF4-FFF2-40B4-BE49-F238E27FC236}">
                  <a16:creationId xmlns:a16="http://schemas.microsoft.com/office/drawing/2014/main" id="{FAC9CEC4-30CD-40A9-A9E4-5B9E4D61A169}"/>
                </a:ext>
              </a:extLst>
            </p:cNvPr>
            <p:cNvGrpSpPr/>
            <p:nvPr/>
          </p:nvGrpSpPr>
          <p:grpSpPr>
            <a:xfrm>
              <a:off x="5413960" y="3547830"/>
              <a:ext cx="1267518" cy="1726203"/>
              <a:chOff x="7496342" y="1931397"/>
              <a:chExt cx="3074671" cy="4187322"/>
            </a:xfrm>
          </p:grpSpPr>
          <p:sp>
            <p:nvSpPr>
              <p:cNvPr id="48" name="Freeform: Shape 47">
                <a:extLst>
                  <a:ext uri="{FF2B5EF4-FFF2-40B4-BE49-F238E27FC236}">
                    <a16:creationId xmlns:a16="http://schemas.microsoft.com/office/drawing/2014/main" id="{47B6E1D8-AE36-44FF-8FA4-B5E07D469FA5}"/>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8DFB85F-5518-4EC1-B7C6-E8592FAC995C}"/>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F0986A6-9092-4FB5-91FA-A8EC624DB3C2}"/>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8B5A4F0-2527-47FA-97BB-E3076D2D9D08}"/>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31F9203-54EC-40B5-A2A9-2C1494DBCD57}"/>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grpSp>
            <p:nvGrpSpPr>
              <p:cNvPr id="53" name="Group 52">
                <a:extLst>
                  <a:ext uri="{FF2B5EF4-FFF2-40B4-BE49-F238E27FC236}">
                    <a16:creationId xmlns:a16="http://schemas.microsoft.com/office/drawing/2014/main" id="{133667EE-6331-4E6C-8383-69C9481E1448}"/>
                  </a:ext>
                </a:extLst>
              </p:cNvPr>
              <p:cNvGrpSpPr/>
              <p:nvPr/>
            </p:nvGrpSpPr>
            <p:grpSpPr>
              <a:xfrm>
                <a:off x="8111803" y="2418024"/>
                <a:ext cx="1840334" cy="1789894"/>
                <a:chOff x="5470775" y="75750"/>
                <a:chExt cx="1840334" cy="1789894"/>
              </a:xfrm>
            </p:grpSpPr>
            <p:sp>
              <p:nvSpPr>
                <p:cNvPr id="54" name="Freeform: Shape 53">
                  <a:extLst>
                    <a:ext uri="{FF2B5EF4-FFF2-40B4-BE49-F238E27FC236}">
                      <a16:creationId xmlns:a16="http://schemas.microsoft.com/office/drawing/2014/main" id="{2B142D1B-4D28-4EB0-99B2-20C50E60242D}"/>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B0A3140-AB0B-41E7-8FE3-A0B59D6EECEB}"/>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3F4D0F9-250A-45E9-9C42-5BFC96A5F68C}"/>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29DC978B-70C1-417B-980F-B30384C0FE89}"/>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1CD3B75D-79FF-444C-A286-605BFCD89BD8}"/>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D7FFAE3-9D36-47A7-9C09-15F5EEFC571D}"/>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E0FAB35-9671-4CEF-A1BD-D11088D2E929}"/>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0F704AA-E46D-4AC4-AAF2-CF38C21325FA}"/>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130F3CE-086D-43A9-BE0F-D0F82AFE51E1}"/>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dirty="0"/>
                </a:p>
              </p:txBody>
            </p:sp>
          </p:grpSp>
        </p:grpSp>
      </p:grpSp>
      <p:sp>
        <p:nvSpPr>
          <p:cNvPr id="64" name="TextBox 63">
            <a:extLst>
              <a:ext uri="{FF2B5EF4-FFF2-40B4-BE49-F238E27FC236}">
                <a16:creationId xmlns:a16="http://schemas.microsoft.com/office/drawing/2014/main" id="{E35D9854-096F-4A81-B5C6-337BAB9D2172}"/>
              </a:ext>
            </a:extLst>
          </p:cNvPr>
          <p:cNvSpPr txBox="1"/>
          <p:nvPr/>
        </p:nvSpPr>
        <p:spPr>
          <a:xfrm>
            <a:off x="2008633" y="5083323"/>
            <a:ext cx="4000500"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View raw and aggregate data by data set</a:t>
            </a:r>
          </a:p>
        </p:txBody>
      </p:sp>
      <p:cxnSp>
        <p:nvCxnSpPr>
          <p:cNvPr id="66" name="Straight Arrow Connector 65">
            <a:extLst>
              <a:ext uri="{FF2B5EF4-FFF2-40B4-BE49-F238E27FC236}">
                <a16:creationId xmlns:a16="http://schemas.microsoft.com/office/drawing/2014/main" id="{5D9AA8DA-F2C8-4711-BA3C-A032A7600386}"/>
              </a:ext>
            </a:extLst>
          </p:cNvPr>
          <p:cNvCxnSpPr>
            <a:cxnSpLocks/>
          </p:cNvCxnSpPr>
          <p:nvPr/>
        </p:nvCxnSpPr>
        <p:spPr>
          <a:xfrm>
            <a:off x="5498894" y="1600199"/>
            <a:ext cx="1088942" cy="0"/>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03B0E66-FCE8-43FE-9DDA-4EAA2C01FC1A}"/>
              </a:ext>
            </a:extLst>
          </p:cNvPr>
          <p:cNvSpPr txBox="1"/>
          <p:nvPr/>
        </p:nvSpPr>
        <p:spPr>
          <a:xfrm>
            <a:off x="5000805" y="1973339"/>
            <a:ext cx="554545" cy="2215991"/>
          </a:xfrm>
          <a:prstGeom prst="rect">
            <a:avLst/>
          </a:prstGeom>
          <a:noFill/>
        </p:spPr>
        <p:txBody>
          <a:bodyPr wrap="square" rtlCol="0">
            <a:spAutoFit/>
          </a:bodyPr>
          <a:lstStyle/>
          <a:p>
            <a:pPr algn="ctr">
              <a:buClr>
                <a:srgbClr val="008CCF"/>
              </a:buClr>
            </a:pPr>
            <a:r>
              <a:rPr lang="en-US" sz="13800" dirty="0">
                <a:solidFill>
                  <a:schemeClr val="accent2"/>
                </a:solidFill>
              </a:rPr>
              <a:t>?</a:t>
            </a:r>
          </a:p>
        </p:txBody>
      </p:sp>
    </p:spTree>
    <p:custDataLst>
      <p:tags r:id="rId1"/>
    </p:custDataLst>
    <p:extLst>
      <p:ext uri="{BB962C8B-B14F-4D97-AF65-F5344CB8AC3E}">
        <p14:creationId xmlns:p14="http://schemas.microsoft.com/office/powerpoint/2010/main" val="1389917510"/>
      </p:ext>
    </p:extLst>
  </p:cSld>
  <p:clrMapOvr>
    <a:masterClrMapping/>
  </p:clrMapOvr>
  <mc:AlternateContent xmlns:mc="http://schemas.openxmlformats.org/markup-compatibility/2006" xmlns:p14="http://schemas.microsoft.com/office/powerpoint/2010/main">
    <mc:Choice Requires="p14">
      <p:transition spd="slow" p14:dur="2000" advTm="13405"/>
    </mc:Choice>
    <mc:Fallback xmlns="">
      <p:transition spd="slow" advTm="134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500"/>
                                        <p:tgtEl>
                                          <p:spTgt spid="6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2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64" grpId="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D862FB8-BE0F-473F-A2DC-22D3F21B78F4}"/>
              </a:ext>
            </a:extLst>
          </p:cNvPr>
          <p:cNvSpPr txBox="1"/>
          <p:nvPr/>
        </p:nvSpPr>
        <p:spPr>
          <a:xfrm>
            <a:off x="6096000" y="2558509"/>
            <a:ext cx="4000500" cy="1569660"/>
          </a:xfrm>
          <a:prstGeom prst="rect">
            <a:avLst/>
          </a:prstGeom>
          <a:noFill/>
        </p:spPr>
        <p:txBody>
          <a:bodyPr wrap="square" rtlCol="0">
            <a:spAutoFit/>
          </a:bodyPr>
          <a:lstStyle/>
          <a:p>
            <a:pPr marL="342900" indent="-342900" algn="l">
              <a:buClr>
                <a:srgbClr val="008CCF"/>
              </a:buClr>
              <a:buFont typeface="Rubik" pitchFamily="2" charset="-79"/>
              <a:buChar char="•"/>
            </a:pPr>
            <a:r>
              <a:rPr lang="en-US" sz="2400"/>
              <a:t>Printer-friendly view of data values in a specific data set</a:t>
            </a:r>
            <a:br>
              <a:rPr lang="en-US" sz="2400"/>
            </a:br>
            <a:endParaRPr lang="en-US" sz="2400"/>
          </a:p>
        </p:txBody>
      </p:sp>
      <p:sp>
        <p:nvSpPr>
          <p:cNvPr id="17" name="Rectangle: Rounded Corners 16">
            <a:extLst>
              <a:ext uri="{FF2B5EF4-FFF2-40B4-BE49-F238E27FC236}">
                <a16:creationId xmlns:a16="http://schemas.microsoft.com/office/drawing/2014/main" id="{EEBF9D47-780A-4764-B612-7BA6C3474D2E}"/>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Set Report</a:t>
            </a:r>
          </a:p>
        </p:txBody>
      </p:sp>
      <p:grpSp>
        <p:nvGrpSpPr>
          <p:cNvPr id="18" name="Group 17">
            <a:extLst>
              <a:ext uri="{FF2B5EF4-FFF2-40B4-BE49-F238E27FC236}">
                <a16:creationId xmlns:a16="http://schemas.microsoft.com/office/drawing/2014/main" id="{B7009848-2376-4BC4-920F-15C6FFF681C3}"/>
              </a:ext>
            </a:extLst>
          </p:cNvPr>
          <p:cNvGrpSpPr/>
          <p:nvPr/>
        </p:nvGrpSpPr>
        <p:grpSpPr>
          <a:xfrm>
            <a:off x="3061492" y="2251721"/>
            <a:ext cx="1713574" cy="2458463"/>
            <a:chOff x="5174536" y="3547830"/>
            <a:chExt cx="1713574" cy="2458463"/>
          </a:xfrm>
        </p:grpSpPr>
        <p:sp>
          <p:nvSpPr>
            <p:cNvPr id="19" name="Freeform: Shape 18">
              <a:extLst>
                <a:ext uri="{FF2B5EF4-FFF2-40B4-BE49-F238E27FC236}">
                  <a16:creationId xmlns:a16="http://schemas.microsoft.com/office/drawing/2014/main" id="{F7EDDBFC-3EE2-4D93-916E-34B246753A18}"/>
                </a:ext>
              </a:extLst>
            </p:cNvPr>
            <p:cNvSpPr/>
            <p:nvPr/>
          </p:nvSpPr>
          <p:spPr>
            <a:xfrm>
              <a:off x="5174536" y="4928589"/>
              <a:ext cx="1708606" cy="488173"/>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8362102-EAE7-41C3-AAFD-2E508DBC39F7}"/>
                </a:ext>
              </a:extLst>
            </p:cNvPr>
            <p:cNvSpPr/>
            <p:nvPr/>
          </p:nvSpPr>
          <p:spPr>
            <a:xfrm>
              <a:off x="5179504" y="5274033"/>
              <a:ext cx="1708606" cy="73226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a:p>
          </p:txBody>
        </p:sp>
        <p:grpSp>
          <p:nvGrpSpPr>
            <p:cNvPr id="21" name="Group 20">
              <a:extLst>
                <a:ext uri="{FF2B5EF4-FFF2-40B4-BE49-F238E27FC236}">
                  <a16:creationId xmlns:a16="http://schemas.microsoft.com/office/drawing/2014/main" id="{DC4E025E-9B63-4247-9B92-EE888CC60E13}"/>
                </a:ext>
              </a:extLst>
            </p:cNvPr>
            <p:cNvGrpSpPr/>
            <p:nvPr/>
          </p:nvGrpSpPr>
          <p:grpSpPr>
            <a:xfrm>
              <a:off x="5413960" y="3547830"/>
              <a:ext cx="1267518" cy="1726203"/>
              <a:chOff x="7496342" y="1931397"/>
              <a:chExt cx="3074671" cy="4187322"/>
            </a:xfrm>
          </p:grpSpPr>
          <p:sp>
            <p:nvSpPr>
              <p:cNvPr id="22" name="Freeform: Shape 21">
                <a:extLst>
                  <a:ext uri="{FF2B5EF4-FFF2-40B4-BE49-F238E27FC236}">
                    <a16:creationId xmlns:a16="http://schemas.microsoft.com/office/drawing/2014/main" id="{569A0576-A710-45DE-A4D2-389ABC98E7D8}"/>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3562A3C-67BC-435F-9D3C-71BBBF3CFD96}"/>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C29CCF7-A881-4305-BC6F-5974FEC3D089}"/>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17CBA6A-E243-4EB6-BE84-762571381E3B}"/>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2DCE4DC-F69E-41CF-99FE-29EAE78DC586}"/>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8EF2E19F-B335-4E46-B78B-D5582C90FF46}"/>
                  </a:ext>
                </a:extLst>
              </p:cNvPr>
              <p:cNvGrpSpPr/>
              <p:nvPr/>
            </p:nvGrpSpPr>
            <p:grpSpPr>
              <a:xfrm>
                <a:off x="8111803" y="2418024"/>
                <a:ext cx="1840334" cy="1789894"/>
                <a:chOff x="5470775" y="75750"/>
                <a:chExt cx="1840334" cy="1789894"/>
              </a:xfrm>
            </p:grpSpPr>
            <p:sp>
              <p:nvSpPr>
                <p:cNvPr id="28" name="Freeform: Shape 27">
                  <a:extLst>
                    <a:ext uri="{FF2B5EF4-FFF2-40B4-BE49-F238E27FC236}">
                      <a16:creationId xmlns:a16="http://schemas.microsoft.com/office/drawing/2014/main" id="{F372C14D-7FFF-4664-B5AE-1C61A3E7BCDA}"/>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744E265-2D71-494E-B320-169615494639}"/>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40C146A-7250-46E8-8408-762CFD7E7AAC}"/>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9ED27B7-1E7D-42F6-930A-D75AA94FF63A}"/>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B9D4A6C-DAE2-4D73-9AC3-E70E12BB4C35}"/>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B33B46A-9E2F-4747-B2D5-7482B64DCC5B}"/>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05DA24C-52BD-4EDC-81F6-21C5D8EF398A}"/>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496412B-8B73-490D-9508-09F7414534AC}"/>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AE4022F-6006-4198-B214-3DB8B200FCCD}"/>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a:p>
              </p:txBody>
            </p:sp>
          </p:grpSp>
        </p:grpSp>
      </p:grpSp>
    </p:spTree>
    <p:custDataLst>
      <p:tags r:id="rId1"/>
    </p:custDataLst>
    <p:extLst>
      <p:ext uri="{BB962C8B-B14F-4D97-AF65-F5344CB8AC3E}">
        <p14:creationId xmlns:p14="http://schemas.microsoft.com/office/powerpoint/2010/main" val="933344462"/>
      </p:ext>
    </p:extLst>
  </p:cSld>
  <p:clrMapOvr>
    <a:masterClrMapping/>
  </p:clrMapOvr>
  <mc:AlternateContent xmlns:mc="http://schemas.openxmlformats.org/markup-compatibility/2006" xmlns:p14="http://schemas.microsoft.com/office/powerpoint/2010/main">
    <mc:Choice Requires="p14">
      <p:transition spd="slow" p14:dur="2000" advTm="6864"/>
    </mc:Choice>
    <mc:Fallback xmlns="">
      <p:transition spd="slow" advTm="68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2B52DF3-B11F-4FFA-9D9E-91756D508052}"/>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Set Report</a:t>
            </a:r>
          </a:p>
        </p:txBody>
      </p:sp>
      <p:grpSp>
        <p:nvGrpSpPr>
          <p:cNvPr id="3" name="Group 2">
            <a:extLst>
              <a:ext uri="{FF2B5EF4-FFF2-40B4-BE49-F238E27FC236}">
                <a16:creationId xmlns:a16="http://schemas.microsoft.com/office/drawing/2014/main" id="{59E3CE44-4BDA-43E1-AE8E-3A1A9B6C518D}"/>
              </a:ext>
            </a:extLst>
          </p:cNvPr>
          <p:cNvGrpSpPr/>
          <p:nvPr/>
        </p:nvGrpSpPr>
        <p:grpSpPr>
          <a:xfrm>
            <a:off x="3061492" y="2251721"/>
            <a:ext cx="1713574" cy="2458463"/>
            <a:chOff x="5174536" y="3547830"/>
            <a:chExt cx="1713574" cy="2458463"/>
          </a:xfrm>
        </p:grpSpPr>
        <p:sp>
          <p:nvSpPr>
            <p:cNvPr id="4" name="Freeform: Shape 3">
              <a:extLst>
                <a:ext uri="{FF2B5EF4-FFF2-40B4-BE49-F238E27FC236}">
                  <a16:creationId xmlns:a16="http://schemas.microsoft.com/office/drawing/2014/main" id="{9D330C91-CB56-441D-A104-7F3D405D9634}"/>
                </a:ext>
              </a:extLst>
            </p:cNvPr>
            <p:cNvSpPr/>
            <p:nvPr/>
          </p:nvSpPr>
          <p:spPr>
            <a:xfrm>
              <a:off x="5174536" y="4928589"/>
              <a:ext cx="1708606" cy="488173"/>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FCB9B237-08AA-4697-A2A7-265BFBB2E27E}"/>
                </a:ext>
              </a:extLst>
            </p:cNvPr>
            <p:cNvSpPr/>
            <p:nvPr/>
          </p:nvSpPr>
          <p:spPr>
            <a:xfrm>
              <a:off x="5179504" y="5274033"/>
              <a:ext cx="1708606" cy="73226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dirty="0"/>
            </a:p>
          </p:txBody>
        </p:sp>
        <p:grpSp>
          <p:nvGrpSpPr>
            <p:cNvPr id="6" name="Group 5">
              <a:extLst>
                <a:ext uri="{FF2B5EF4-FFF2-40B4-BE49-F238E27FC236}">
                  <a16:creationId xmlns:a16="http://schemas.microsoft.com/office/drawing/2014/main" id="{65583A24-B2CF-424B-8F8F-543776B88704}"/>
                </a:ext>
              </a:extLst>
            </p:cNvPr>
            <p:cNvGrpSpPr/>
            <p:nvPr/>
          </p:nvGrpSpPr>
          <p:grpSpPr>
            <a:xfrm>
              <a:off x="5413960" y="3547830"/>
              <a:ext cx="1267518" cy="1726203"/>
              <a:chOff x="7496342" y="1931397"/>
              <a:chExt cx="3074671" cy="4187322"/>
            </a:xfrm>
          </p:grpSpPr>
          <p:sp>
            <p:nvSpPr>
              <p:cNvPr id="7" name="Freeform: Shape 6">
                <a:extLst>
                  <a:ext uri="{FF2B5EF4-FFF2-40B4-BE49-F238E27FC236}">
                    <a16:creationId xmlns:a16="http://schemas.microsoft.com/office/drawing/2014/main" id="{4FC4A6D2-D43E-4EC9-B8DF-61C11759026E}"/>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C1FE604-F41C-4A21-A7CA-B80FB1F36CB4}"/>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5A3BB7E5-AB8D-43CF-9F89-0F059A06C317}"/>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B542718-AA99-4113-87FF-3F73BEC1907F}"/>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B603866-5DBF-4783-85A2-2D150FD80FCB}"/>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9B36E88A-0C98-4EB9-A57C-F9726617DBD6}"/>
                  </a:ext>
                </a:extLst>
              </p:cNvPr>
              <p:cNvGrpSpPr/>
              <p:nvPr/>
            </p:nvGrpSpPr>
            <p:grpSpPr>
              <a:xfrm>
                <a:off x="8111803" y="2418024"/>
                <a:ext cx="1840334" cy="1789894"/>
                <a:chOff x="5470775" y="75750"/>
                <a:chExt cx="1840334" cy="1789894"/>
              </a:xfrm>
            </p:grpSpPr>
            <p:sp>
              <p:nvSpPr>
                <p:cNvPr id="13" name="Freeform: Shape 12">
                  <a:extLst>
                    <a:ext uri="{FF2B5EF4-FFF2-40B4-BE49-F238E27FC236}">
                      <a16:creationId xmlns:a16="http://schemas.microsoft.com/office/drawing/2014/main" id="{31E97F49-47ED-4877-BBDB-18D3CA665044}"/>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1C3C58C-7F41-4051-9270-C38C9A6F34B4}"/>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302CA777-926C-41E3-AF96-90AA45738ECF}"/>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18284581-E3C4-4456-8F9F-F4603F25BD36}"/>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4F6EA69B-F3E6-49EE-93AE-A99E7BA14041}"/>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7DBC8A8-4AD2-4809-95E1-6847267EECAC}"/>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F7778C0-349F-4AF1-9986-A70986033E13}"/>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1786831F-3B54-4105-BA2E-305D9ED30A29}"/>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8709BF5-EF61-4F97-B70F-EA29008D67FB}"/>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dirty="0"/>
                </a:p>
              </p:txBody>
            </p:sp>
          </p:grpSp>
        </p:grpSp>
      </p:grpSp>
      <p:sp>
        <p:nvSpPr>
          <p:cNvPr id="22" name="TextBox 21">
            <a:extLst>
              <a:ext uri="{FF2B5EF4-FFF2-40B4-BE49-F238E27FC236}">
                <a16:creationId xmlns:a16="http://schemas.microsoft.com/office/drawing/2014/main" id="{837E2BCD-291E-4C9B-84DD-B6378F6F50B4}"/>
              </a:ext>
            </a:extLst>
          </p:cNvPr>
          <p:cNvSpPr txBox="1"/>
          <p:nvPr/>
        </p:nvSpPr>
        <p:spPr>
          <a:xfrm>
            <a:off x="6050800" y="1727592"/>
            <a:ext cx="4845800" cy="2180405"/>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latin typeface="+mj-lt"/>
              </a:rPr>
              <a:t>Raw</a:t>
            </a:r>
            <a:r>
              <a:rPr lang="en-US" sz="2400" dirty="0"/>
              <a:t> data:</a:t>
            </a:r>
          </a:p>
          <a:p>
            <a:pPr marL="800100" lvl="1" indent="-342900">
              <a:lnSpc>
                <a:spcPts val="3300"/>
              </a:lnSpc>
              <a:buClr>
                <a:srgbClr val="008CCF"/>
              </a:buClr>
              <a:buFont typeface="Rubik" pitchFamily="2" charset="-79"/>
              <a:buChar char="•"/>
            </a:pPr>
            <a:r>
              <a:rPr lang="en-US" sz="2400" dirty="0"/>
              <a:t>Single data set</a:t>
            </a:r>
          </a:p>
          <a:p>
            <a:pPr marL="800100" lvl="1" indent="-342900">
              <a:lnSpc>
                <a:spcPts val="3300"/>
              </a:lnSpc>
              <a:buClr>
                <a:srgbClr val="008CCF"/>
              </a:buClr>
              <a:buFont typeface="Rubik" pitchFamily="2" charset="-79"/>
              <a:buChar char="•"/>
            </a:pPr>
            <a:r>
              <a:rPr lang="en-US" sz="2400" dirty="0"/>
              <a:t>Single </a:t>
            </a:r>
            <a:r>
              <a:rPr lang="en-US" sz="2400" dirty="0" err="1"/>
              <a:t>organisation</a:t>
            </a:r>
            <a:r>
              <a:rPr lang="en-US" sz="2400" dirty="0"/>
              <a:t> unit and period</a:t>
            </a:r>
            <a:br>
              <a:rPr lang="en-US" sz="2400" dirty="0"/>
            </a:br>
            <a:endParaRPr lang="en-US" sz="2400" dirty="0"/>
          </a:p>
        </p:txBody>
      </p:sp>
      <p:sp>
        <p:nvSpPr>
          <p:cNvPr id="23" name="TextBox 22">
            <a:extLst>
              <a:ext uri="{FF2B5EF4-FFF2-40B4-BE49-F238E27FC236}">
                <a16:creationId xmlns:a16="http://schemas.microsoft.com/office/drawing/2014/main" id="{7EC52833-CD14-4C56-A7C5-25B6733FF173}"/>
              </a:ext>
            </a:extLst>
          </p:cNvPr>
          <p:cNvSpPr txBox="1"/>
          <p:nvPr/>
        </p:nvSpPr>
        <p:spPr>
          <a:xfrm>
            <a:off x="6050800" y="3514724"/>
            <a:ext cx="4800600" cy="2180405"/>
          </a:xfrm>
          <a:prstGeom prst="rect">
            <a:avLst/>
          </a:prstGeom>
          <a:noFill/>
        </p:spPr>
        <p:txBody>
          <a:bodyPr wrap="square" rtlCol="0">
            <a:spAutoFit/>
          </a:bodyPr>
          <a:lstStyle/>
          <a:p>
            <a:pPr marL="342900" indent="-342900" algn="l">
              <a:lnSpc>
                <a:spcPts val="3300"/>
              </a:lnSpc>
              <a:buClr>
                <a:srgbClr val="008CCF"/>
              </a:buClr>
              <a:buFont typeface="Rubik" pitchFamily="2" charset="-79"/>
              <a:buChar char="•"/>
            </a:pPr>
            <a:r>
              <a:rPr lang="en-US" sz="2400" dirty="0">
                <a:latin typeface="+mj-lt"/>
              </a:rPr>
              <a:t>Aggregated</a:t>
            </a:r>
            <a:r>
              <a:rPr lang="en-US" sz="2400" dirty="0"/>
              <a:t> data:</a:t>
            </a:r>
          </a:p>
          <a:p>
            <a:pPr marL="800100" lvl="1" indent="-342900">
              <a:lnSpc>
                <a:spcPts val="3300"/>
              </a:lnSpc>
              <a:buClr>
                <a:srgbClr val="008CCF"/>
              </a:buClr>
              <a:buFont typeface="Rubik" pitchFamily="2" charset="-79"/>
              <a:buChar char="•"/>
            </a:pPr>
            <a:r>
              <a:rPr lang="en-US" sz="2400" dirty="0"/>
              <a:t>Period or </a:t>
            </a:r>
            <a:r>
              <a:rPr lang="en-US" sz="2400" dirty="0" err="1"/>
              <a:t>organisation</a:t>
            </a:r>
            <a:r>
              <a:rPr lang="en-US" sz="2400" dirty="0"/>
              <a:t> unit that requires the data to be aggregated</a:t>
            </a:r>
            <a:br>
              <a:rPr lang="en-US" sz="2400" dirty="0"/>
            </a:br>
            <a:endParaRPr lang="en-US" sz="2400" dirty="0"/>
          </a:p>
        </p:txBody>
      </p:sp>
    </p:spTree>
    <p:custDataLst>
      <p:tags r:id="rId1"/>
    </p:custDataLst>
    <p:extLst>
      <p:ext uri="{BB962C8B-B14F-4D97-AF65-F5344CB8AC3E}">
        <p14:creationId xmlns:p14="http://schemas.microsoft.com/office/powerpoint/2010/main" val="2956693495"/>
      </p:ext>
    </p:extLst>
  </p:cSld>
  <p:clrMapOvr>
    <a:masterClrMapping/>
  </p:clrMapOvr>
  <mc:AlternateContent xmlns:mc="http://schemas.openxmlformats.org/markup-compatibility/2006" xmlns:p14="http://schemas.microsoft.com/office/powerpoint/2010/main">
    <mc:Choice Requires="p14">
      <p:transition spd="slow" p14:dur="2000" advTm="22296"/>
    </mc:Choice>
    <mc:Fallback xmlns="">
      <p:transition spd="slow" advTm="22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500"/>
                                        <p:tgtEl>
                                          <p:spTgt spid="2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1" end="1"/>
                                            </p:txEl>
                                          </p:spTgt>
                                        </p:tgtEl>
                                        <p:attrNameLst>
                                          <p:attrName>style.visibility</p:attrName>
                                        </p:attrNameLst>
                                      </p:cBhvr>
                                      <p:to>
                                        <p:strVal val="visible"/>
                                      </p:to>
                                    </p:set>
                                    <p:animEffect transition="in" filter="fade">
                                      <p:cBhvr>
                                        <p:cTn id="27"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2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3E10A3-B5BE-445C-98D1-00EA3B27E38E}"/>
              </a:ext>
            </a:extLst>
          </p:cNvPr>
          <p:cNvGrpSpPr/>
          <p:nvPr/>
        </p:nvGrpSpPr>
        <p:grpSpPr>
          <a:xfrm>
            <a:off x="1573318" y="3409560"/>
            <a:ext cx="1062736" cy="1447315"/>
            <a:chOff x="7496342" y="1931397"/>
            <a:chExt cx="3074671" cy="4187322"/>
          </a:xfrm>
        </p:grpSpPr>
        <p:sp>
          <p:nvSpPr>
            <p:cNvPr id="6" name="Freeform: Shape 5">
              <a:extLst>
                <a:ext uri="{FF2B5EF4-FFF2-40B4-BE49-F238E27FC236}">
                  <a16:creationId xmlns:a16="http://schemas.microsoft.com/office/drawing/2014/main" id="{B5DA30E3-FD52-4226-ABEB-A029F8279C42}"/>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A2E419D-0EC6-4259-8A22-1BC9DEDDCDAA}"/>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64FBAD96-DC86-43B3-A60F-930E64F7CFB2}"/>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63290D3-AED5-4C66-808C-FD5E920865B7}"/>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30FA8FA-03ED-42F3-8174-061652F4E316}"/>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grpSp>
          <p:nvGrpSpPr>
            <p:cNvPr id="11" name="Group 10">
              <a:extLst>
                <a:ext uri="{FF2B5EF4-FFF2-40B4-BE49-F238E27FC236}">
                  <a16:creationId xmlns:a16="http://schemas.microsoft.com/office/drawing/2014/main" id="{516086C5-7E90-4053-BEEA-E6D0BB9BFDA9}"/>
                </a:ext>
              </a:extLst>
            </p:cNvPr>
            <p:cNvGrpSpPr/>
            <p:nvPr/>
          </p:nvGrpSpPr>
          <p:grpSpPr>
            <a:xfrm>
              <a:off x="8111803" y="2418024"/>
              <a:ext cx="1840334" cy="1789894"/>
              <a:chOff x="5470775" y="75750"/>
              <a:chExt cx="1840334" cy="1789894"/>
            </a:xfrm>
          </p:grpSpPr>
          <p:sp>
            <p:nvSpPr>
              <p:cNvPr id="12" name="Freeform: Shape 11">
                <a:extLst>
                  <a:ext uri="{FF2B5EF4-FFF2-40B4-BE49-F238E27FC236}">
                    <a16:creationId xmlns:a16="http://schemas.microsoft.com/office/drawing/2014/main" id="{2C5B8F67-05F1-41FD-B8A3-55D0A5FCE3F3}"/>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AC445EE5-192F-4225-A7AB-7EF5FF53F000}"/>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B1E77AA-6412-49D9-8817-E067A54600FE}"/>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946B16C-6ED0-41B0-9E63-0DB8FFA9BC0F}"/>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B1B1F96-BD58-45B8-910A-A6178AEA9F0A}"/>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858799F-46E1-4A91-9BFA-0C6FC7F0ACDD}"/>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CE2857C-2DD2-45C4-B2A6-221AC279A8C8}"/>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86E7C67-A916-48A0-9148-383B7D050F7D}"/>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72A3D2A5-504D-47B4-B4B0-74ADDDAA64E4}"/>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dirty="0"/>
              </a:p>
            </p:txBody>
          </p:sp>
        </p:grpSp>
      </p:grpSp>
      <p:sp>
        <p:nvSpPr>
          <p:cNvPr id="21" name="TextBox 20">
            <a:extLst>
              <a:ext uri="{FF2B5EF4-FFF2-40B4-BE49-F238E27FC236}">
                <a16:creationId xmlns:a16="http://schemas.microsoft.com/office/drawing/2014/main" id="{1FC999E5-EB38-42CE-92CD-3C7C0E67F496}"/>
              </a:ext>
            </a:extLst>
          </p:cNvPr>
          <p:cNvSpPr txBox="1"/>
          <p:nvPr/>
        </p:nvSpPr>
        <p:spPr>
          <a:xfrm>
            <a:off x="845501" y="2778613"/>
            <a:ext cx="2518371" cy="461665"/>
          </a:xfrm>
          <a:prstGeom prst="rect">
            <a:avLst/>
          </a:prstGeom>
          <a:noFill/>
        </p:spPr>
        <p:txBody>
          <a:bodyPr wrap="square" rtlCol="0">
            <a:spAutoFit/>
          </a:bodyPr>
          <a:lstStyle/>
          <a:p>
            <a:pPr algn="ctr">
              <a:buClr>
                <a:srgbClr val="008CCF"/>
              </a:buClr>
            </a:pPr>
            <a:r>
              <a:rPr lang="en-US" sz="2400" dirty="0"/>
              <a:t>Daily data set</a:t>
            </a:r>
          </a:p>
        </p:txBody>
      </p:sp>
      <p:grpSp>
        <p:nvGrpSpPr>
          <p:cNvPr id="23" name="Group 22">
            <a:extLst>
              <a:ext uri="{FF2B5EF4-FFF2-40B4-BE49-F238E27FC236}">
                <a16:creationId xmlns:a16="http://schemas.microsoft.com/office/drawing/2014/main" id="{056A3B52-FACA-483E-B705-D017CB9F5737}"/>
              </a:ext>
            </a:extLst>
          </p:cNvPr>
          <p:cNvGrpSpPr/>
          <p:nvPr/>
        </p:nvGrpSpPr>
        <p:grpSpPr>
          <a:xfrm>
            <a:off x="5578416" y="1302451"/>
            <a:ext cx="2578955" cy="507074"/>
            <a:chOff x="6095094" y="2006273"/>
            <a:chExt cx="2578955" cy="507074"/>
          </a:xfrm>
        </p:grpSpPr>
        <p:sp>
          <p:nvSpPr>
            <p:cNvPr id="52"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53" name="Rectangle 52">
              <a:extLst>
                <a:ext uri="{FF2B5EF4-FFF2-40B4-BE49-F238E27FC236}">
                  <a16:creationId xmlns:a16="http://schemas.microsoft.com/office/drawing/2014/main" id="{981B35BD-AB5B-428F-A06F-4B806F818B25}"/>
                </a:ext>
              </a:extLst>
            </p:cNvPr>
            <p:cNvSpPr/>
            <p:nvPr/>
          </p:nvSpPr>
          <p:spPr>
            <a:xfrm>
              <a:off x="6656526" y="2051682"/>
              <a:ext cx="1489510"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Country</a:t>
              </a:r>
            </a:p>
          </p:txBody>
        </p:sp>
      </p:grpSp>
      <p:grpSp>
        <p:nvGrpSpPr>
          <p:cNvPr id="24" name="Group 23">
            <a:extLst>
              <a:ext uri="{FF2B5EF4-FFF2-40B4-BE49-F238E27FC236}">
                <a16:creationId xmlns:a16="http://schemas.microsoft.com/office/drawing/2014/main" id="{17BDC338-8A6C-46BF-97FB-2E862D3D896E}"/>
              </a:ext>
            </a:extLst>
          </p:cNvPr>
          <p:cNvGrpSpPr/>
          <p:nvPr/>
        </p:nvGrpSpPr>
        <p:grpSpPr>
          <a:xfrm>
            <a:off x="6154624" y="2174349"/>
            <a:ext cx="2628353" cy="464934"/>
            <a:chOff x="6445386" y="2889336"/>
            <a:chExt cx="2704549" cy="464934"/>
          </a:xfrm>
        </p:grpSpPr>
        <p:sp>
          <p:nvSpPr>
            <p:cNvPr id="50"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51" name="Rectangle 50">
              <a:extLst>
                <a:ext uri="{FF2B5EF4-FFF2-40B4-BE49-F238E27FC236}">
                  <a16:creationId xmlns:a16="http://schemas.microsoft.com/office/drawing/2014/main" id="{D806EB7E-F49E-462C-824D-82F1528CA086}"/>
                </a:ext>
              </a:extLst>
            </p:cNvPr>
            <p:cNvSpPr/>
            <p:nvPr/>
          </p:nvSpPr>
          <p:spPr>
            <a:xfrm>
              <a:off x="6907271" y="2889336"/>
              <a:ext cx="1834545"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Provinces</a:t>
              </a:r>
            </a:p>
          </p:txBody>
        </p:sp>
      </p:grpSp>
      <p:grpSp>
        <p:nvGrpSpPr>
          <p:cNvPr id="25" name="Group 24">
            <a:extLst>
              <a:ext uri="{FF2B5EF4-FFF2-40B4-BE49-F238E27FC236}">
                <a16:creationId xmlns:a16="http://schemas.microsoft.com/office/drawing/2014/main" id="{3F2F20E9-6FA0-4640-BC3F-DDCA2DDD165A}"/>
              </a:ext>
            </a:extLst>
          </p:cNvPr>
          <p:cNvGrpSpPr/>
          <p:nvPr/>
        </p:nvGrpSpPr>
        <p:grpSpPr>
          <a:xfrm>
            <a:off x="6514376" y="3070481"/>
            <a:ext cx="2748639" cy="474908"/>
            <a:chOff x="6445386" y="3734135"/>
            <a:chExt cx="3177833" cy="474908"/>
          </a:xfrm>
        </p:grpSpPr>
        <p:sp>
          <p:nvSpPr>
            <p:cNvPr id="48"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49" name="Rectangle 48">
              <a:extLst>
                <a:ext uri="{FF2B5EF4-FFF2-40B4-BE49-F238E27FC236}">
                  <a16:creationId xmlns:a16="http://schemas.microsoft.com/office/drawing/2014/main" id="{EB29D279-41AC-4D65-9759-258F03C4F31A}"/>
                </a:ext>
              </a:extLst>
            </p:cNvPr>
            <p:cNvSpPr/>
            <p:nvPr/>
          </p:nvSpPr>
          <p:spPr>
            <a:xfrm>
              <a:off x="7367703" y="3747378"/>
              <a:ext cx="1903719"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Districts</a:t>
              </a:r>
              <a:r>
                <a:rPr lang="en-US" sz="2400" dirty="0"/>
                <a:t> </a:t>
              </a:r>
            </a:p>
          </p:txBody>
        </p:sp>
      </p:grpSp>
      <p:grpSp>
        <p:nvGrpSpPr>
          <p:cNvPr id="26" name="Group 25">
            <a:extLst>
              <a:ext uri="{FF2B5EF4-FFF2-40B4-BE49-F238E27FC236}">
                <a16:creationId xmlns:a16="http://schemas.microsoft.com/office/drawing/2014/main" id="{11C74D49-8B4C-4974-8F6D-B5AD39350549}"/>
              </a:ext>
            </a:extLst>
          </p:cNvPr>
          <p:cNvGrpSpPr/>
          <p:nvPr/>
        </p:nvGrpSpPr>
        <p:grpSpPr>
          <a:xfrm>
            <a:off x="7075844" y="3883280"/>
            <a:ext cx="2729895" cy="487447"/>
            <a:chOff x="7587200" y="4771301"/>
            <a:chExt cx="2729895" cy="487447"/>
          </a:xfrm>
        </p:grpSpPr>
        <p:sp>
          <p:nvSpPr>
            <p:cNvPr id="46"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47" name="Rectangle 46">
              <a:extLst>
                <a:ext uri="{FF2B5EF4-FFF2-40B4-BE49-F238E27FC236}">
                  <a16:creationId xmlns:a16="http://schemas.microsoft.com/office/drawing/2014/main" id="{EA6408A2-AD1A-4F22-8823-201CF32D6C53}"/>
                </a:ext>
              </a:extLst>
            </p:cNvPr>
            <p:cNvSpPr/>
            <p:nvPr/>
          </p:nvSpPr>
          <p:spPr>
            <a:xfrm>
              <a:off x="8070463" y="4771301"/>
              <a:ext cx="1720343"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Facilities</a:t>
              </a:r>
              <a:r>
                <a:rPr lang="en-US" sz="2400" dirty="0"/>
                <a:t> </a:t>
              </a:r>
            </a:p>
          </p:txBody>
        </p:sp>
      </p:grpSp>
      <p:grpSp>
        <p:nvGrpSpPr>
          <p:cNvPr id="27" name="Group 26">
            <a:extLst>
              <a:ext uri="{FF2B5EF4-FFF2-40B4-BE49-F238E27FC236}">
                <a16:creationId xmlns:a16="http://schemas.microsoft.com/office/drawing/2014/main" id="{01BB9460-8D40-4ABE-98D1-3AC9EF22C62C}"/>
              </a:ext>
            </a:extLst>
          </p:cNvPr>
          <p:cNvGrpSpPr/>
          <p:nvPr/>
        </p:nvGrpSpPr>
        <p:grpSpPr>
          <a:xfrm>
            <a:off x="3690548" y="1267533"/>
            <a:ext cx="3773452" cy="3362211"/>
            <a:chOff x="4233571" y="2143529"/>
            <a:chExt cx="3773452" cy="3362211"/>
          </a:xfrm>
        </p:grpSpPr>
        <p:sp>
          <p:nvSpPr>
            <p:cNvPr id="28" name="Oval 27">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sp>
          <p:nvSpPr>
            <p:cNvPr id="29" name="Oval 28">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sp>
          <p:nvSpPr>
            <p:cNvPr id="30" name="Oval 29">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sp>
          <p:nvSpPr>
            <p:cNvPr id="31" name="Oval 30">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sp>
          <p:nvSpPr>
            <p:cNvPr id="32" name="Oval 31">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sp>
          <p:nvSpPr>
            <p:cNvPr id="33" name="Oval 32">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Rubik Medium" pitchFamily="2" charset="-79"/>
                <a:cs typeface="Rubik Medium" pitchFamily="2" charset="-79"/>
              </a:endParaRPr>
            </a:p>
          </p:txBody>
        </p:sp>
        <p:cxnSp>
          <p:nvCxnSpPr>
            <p:cNvPr id="34" name="Connector: Elbow 33">
              <a:extLst>
                <a:ext uri="{FF2B5EF4-FFF2-40B4-BE49-F238E27FC236}">
                  <a16:creationId xmlns:a16="http://schemas.microsoft.com/office/drawing/2014/main" id="{3219FEE4-CA41-40F2-A70B-3AE575B8B6EF}"/>
                </a:ext>
              </a:extLst>
            </p:cNvPr>
            <p:cNvCxnSpPr>
              <a:stCxn id="28" idx="4"/>
              <a:endCxn id="30"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01D73A27-D0B5-4B17-8536-863C70015CD5}"/>
                </a:ext>
              </a:extLst>
            </p:cNvPr>
            <p:cNvCxnSpPr>
              <a:stCxn id="28" idx="4"/>
              <a:endCxn id="29"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0880F69-5D4D-43C1-908A-EBE1BC502523}"/>
                </a:ext>
              </a:extLst>
            </p:cNvPr>
            <p:cNvCxnSpPr>
              <a:cxnSpLocks/>
              <a:stCxn id="30" idx="4"/>
              <a:endCxn id="33"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47F3420-02F8-4B9F-8070-0B1493F9029F}"/>
                </a:ext>
              </a:extLst>
            </p:cNvPr>
            <p:cNvCxnSpPr>
              <a:stCxn id="30" idx="4"/>
              <a:endCxn id="32"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38" name="Picture 37" descr="A picture containing text, object, first-aid kit&#10;&#10;Description automatically generated">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39" name="Connector: Elbow 38">
              <a:extLst>
                <a:ext uri="{FF2B5EF4-FFF2-40B4-BE49-F238E27FC236}">
                  <a16:creationId xmlns:a16="http://schemas.microsoft.com/office/drawing/2014/main" id="{94BAA6CC-3281-40C4-A101-A458C1B46140}"/>
                </a:ext>
              </a:extLst>
            </p:cNvPr>
            <p:cNvCxnSpPr>
              <a:cxnSpLocks/>
              <a:stCxn id="32" idx="4"/>
              <a:endCxn id="38"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40" name="Picture 39" descr="A picture containing text, object, first-aid kit&#10;&#10;Description automatically generated">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41" name="Picture 40" descr="A picture containing text, object, first-aid kit&#10;&#10;Description automatically generated">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42" name="Picture 41" descr="A picture containing text, object, first-aid kit&#10;&#10;Description automatically generated">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43" name="Connector: Elbow 42">
              <a:extLst>
                <a:ext uri="{FF2B5EF4-FFF2-40B4-BE49-F238E27FC236}">
                  <a16:creationId xmlns:a16="http://schemas.microsoft.com/office/drawing/2014/main" id="{21FF8B75-282A-4C27-B132-A4289162C38C}"/>
                </a:ext>
              </a:extLst>
            </p:cNvPr>
            <p:cNvCxnSpPr>
              <a:stCxn id="32" idx="4"/>
              <a:endCxn id="42"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3D1DBAC-D5B7-4E9F-AC79-573C7CF73C13}"/>
                </a:ext>
              </a:extLst>
            </p:cNvPr>
            <p:cNvCxnSpPr>
              <a:stCxn id="32" idx="4"/>
              <a:endCxn id="40"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AC1DB7C-1B97-46AB-B754-F0625267FA1D}"/>
                </a:ext>
              </a:extLst>
            </p:cNvPr>
            <p:cNvCxnSpPr>
              <a:stCxn id="32" idx="4"/>
              <a:endCxn id="41"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46E5CB23-05C0-4D02-9ED5-0EB0A0340B79}"/>
              </a:ext>
            </a:extLst>
          </p:cNvPr>
          <p:cNvSpPr/>
          <p:nvPr/>
        </p:nvSpPr>
        <p:spPr>
          <a:xfrm>
            <a:off x="3622069" y="3680853"/>
            <a:ext cx="1062737" cy="1007021"/>
          </a:xfrm>
          <a:prstGeom prst="roundRect">
            <a:avLst>
              <a:gd name="adj" fmla="val 961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Arrow Connector 56">
            <a:extLst>
              <a:ext uri="{FF2B5EF4-FFF2-40B4-BE49-F238E27FC236}">
                <a16:creationId xmlns:a16="http://schemas.microsoft.com/office/drawing/2014/main" id="{0A58CE67-24A5-4E79-8733-8DA085039A89}"/>
              </a:ext>
            </a:extLst>
          </p:cNvPr>
          <p:cNvCxnSpPr/>
          <p:nvPr/>
        </p:nvCxnSpPr>
        <p:spPr>
          <a:xfrm>
            <a:off x="2767584" y="4120355"/>
            <a:ext cx="780967" cy="0"/>
          </a:xfrm>
          <a:prstGeom prst="straightConnector1">
            <a:avLst/>
          </a:prstGeom>
          <a:ln w="47625" cap="rnd">
            <a:solidFill>
              <a:schemeClr val="accent2"/>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27550032"/>
      </p:ext>
    </p:extLst>
  </p:cSld>
  <p:clrMapOvr>
    <a:masterClrMapping/>
  </p:clrMapOvr>
  <mc:AlternateContent xmlns:mc="http://schemas.openxmlformats.org/markup-compatibility/2006" xmlns:p14="http://schemas.microsoft.com/office/powerpoint/2010/main">
    <mc:Choice Requires="p14">
      <p:transition spd="slow" p14:dur="2000" advTm="4539"/>
    </mc:Choice>
    <mc:Fallback xmlns="">
      <p:transition spd="slow" advTm="45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1+#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1+#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0-#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0-#ppt_w/2"/>
                                          </p:val>
                                        </p:tav>
                                        <p:tav tm="100000">
                                          <p:val>
                                            <p:strVal val="#ppt_x"/>
                                          </p:val>
                                        </p:tav>
                                      </p:tavLst>
                                    </p:anim>
                                    <p:anim calcmode="lin" valueType="num">
                                      <p:cBhvr additive="base">
                                        <p:cTn id="3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D8BCAB-98BC-4AE5-AA8A-1D4799F14290}"/>
              </a:ext>
            </a:extLst>
          </p:cNvPr>
          <p:cNvGrpSpPr/>
          <p:nvPr/>
        </p:nvGrpSpPr>
        <p:grpSpPr>
          <a:xfrm>
            <a:off x="1598168" y="3658306"/>
            <a:ext cx="1464603" cy="921121"/>
            <a:chOff x="3259296" y="5427048"/>
            <a:chExt cx="1713574" cy="1077704"/>
          </a:xfrm>
        </p:grpSpPr>
        <p:sp>
          <p:nvSpPr>
            <p:cNvPr id="63" name="Freeform: Shape 62">
              <a:extLst>
                <a:ext uri="{FF2B5EF4-FFF2-40B4-BE49-F238E27FC236}">
                  <a16:creationId xmlns:a16="http://schemas.microsoft.com/office/drawing/2014/main" id="{047A46FA-08C5-46B9-B3EC-F3B3E5CD9A69}"/>
                </a:ext>
              </a:extLst>
            </p:cNvPr>
            <p:cNvSpPr/>
            <p:nvPr/>
          </p:nvSpPr>
          <p:spPr>
            <a:xfrm>
              <a:off x="3259296" y="5427048"/>
              <a:ext cx="1708606" cy="488173"/>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33A09F4-BEA3-4701-9713-01B6082D72B2}"/>
                </a:ext>
              </a:extLst>
            </p:cNvPr>
            <p:cNvSpPr/>
            <p:nvPr/>
          </p:nvSpPr>
          <p:spPr>
            <a:xfrm>
              <a:off x="3264264" y="5772492"/>
              <a:ext cx="1708606" cy="73226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056A3B52-FACA-483E-B705-D017CB9F5737}"/>
              </a:ext>
            </a:extLst>
          </p:cNvPr>
          <p:cNvGrpSpPr/>
          <p:nvPr/>
        </p:nvGrpSpPr>
        <p:grpSpPr>
          <a:xfrm>
            <a:off x="5578416" y="1302451"/>
            <a:ext cx="2578955" cy="507074"/>
            <a:chOff x="6095094" y="2006273"/>
            <a:chExt cx="2578955" cy="507074"/>
          </a:xfrm>
        </p:grpSpPr>
        <p:sp>
          <p:nvSpPr>
            <p:cNvPr id="52"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l="0" t="0" r="0" b="0"/>
              <a:pathLst>
                <a:path w="3806598" h="683385">
                  <a:moveTo>
                    <a:pt x="3422855" y="0"/>
                  </a:moveTo>
                  <a:lnTo>
                    <a:pt x="0" y="0"/>
                  </a:lnTo>
                  <a:lnTo>
                    <a:pt x="0" y="683385"/>
                  </a:lnTo>
                  <a:lnTo>
                    <a:pt x="3806598"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981B35BD-AB5B-428F-A06F-4B806F818B25}"/>
                </a:ext>
              </a:extLst>
            </p:cNvPr>
            <p:cNvSpPr/>
            <p:nvPr/>
          </p:nvSpPr>
          <p:spPr>
            <a:xfrm>
              <a:off x="6656526" y="2051682"/>
              <a:ext cx="1489510"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a:t>Country</a:t>
              </a:r>
            </a:p>
          </p:txBody>
        </p:sp>
      </p:grpSp>
      <p:grpSp>
        <p:nvGrpSpPr>
          <p:cNvPr id="24" name="Group 23">
            <a:extLst>
              <a:ext uri="{FF2B5EF4-FFF2-40B4-BE49-F238E27FC236}">
                <a16:creationId xmlns:a16="http://schemas.microsoft.com/office/drawing/2014/main" id="{17BDC338-8A6C-46BF-97FB-2E862D3D896E}"/>
              </a:ext>
            </a:extLst>
          </p:cNvPr>
          <p:cNvGrpSpPr/>
          <p:nvPr/>
        </p:nvGrpSpPr>
        <p:grpSpPr>
          <a:xfrm>
            <a:off x="6154624" y="2174349"/>
            <a:ext cx="2628353" cy="464934"/>
            <a:chOff x="6445386" y="2889336"/>
            <a:chExt cx="2704549" cy="464934"/>
          </a:xfrm>
        </p:grpSpPr>
        <p:sp>
          <p:nvSpPr>
            <p:cNvPr id="50"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l="0" t="0" r="0" b="0"/>
              <a:pathLst>
                <a:path w="3991977" h="683385">
                  <a:moveTo>
                    <a:pt x="3608246" y="0"/>
                  </a:moveTo>
                  <a:lnTo>
                    <a:pt x="0" y="0"/>
                  </a:lnTo>
                  <a:lnTo>
                    <a:pt x="0" y="683385"/>
                  </a:lnTo>
                  <a:lnTo>
                    <a:pt x="3991977"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D806EB7E-F49E-462C-824D-82F1528CA086}"/>
                </a:ext>
              </a:extLst>
            </p:cNvPr>
            <p:cNvSpPr/>
            <p:nvPr/>
          </p:nvSpPr>
          <p:spPr>
            <a:xfrm>
              <a:off x="6907271" y="2889336"/>
              <a:ext cx="1834545"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a:t>Provinces</a:t>
              </a:r>
            </a:p>
          </p:txBody>
        </p:sp>
      </p:grpSp>
      <p:grpSp>
        <p:nvGrpSpPr>
          <p:cNvPr id="25" name="Group 24">
            <a:extLst>
              <a:ext uri="{FF2B5EF4-FFF2-40B4-BE49-F238E27FC236}">
                <a16:creationId xmlns:a16="http://schemas.microsoft.com/office/drawing/2014/main" id="{3F2F20E9-6FA0-4640-BC3F-DDCA2DDD165A}"/>
              </a:ext>
            </a:extLst>
          </p:cNvPr>
          <p:cNvGrpSpPr/>
          <p:nvPr/>
        </p:nvGrpSpPr>
        <p:grpSpPr>
          <a:xfrm>
            <a:off x="6514376" y="3070481"/>
            <a:ext cx="2748639" cy="474908"/>
            <a:chOff x="6445386" y="3734135"/>
            <a:chExt cx="3177833" cy="474908"/>
          </a:xfrm>
        </p:grpSpPr>
        <p:sp>
          <p:nvSpPr>
            <p:cNvPr id="48"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l="0" t="0" r="0" b="0"/>
              <a:pathLst>
                <a:path w="4690554" h="683385">
                  <a:moveTo>
                    <a:pt x="4306811" y="0"/>
                  </a:moveTo>
                  <a:lnTo>
                    <a:pt x="0" y="0"/>
                  </a:lnTo>
                  <a:lnTo>
                    <a:pt x="0" y="683385"/>
                  </a:lnTo>
                  <a:lnTo>
                    <a:pt x="4690554" y="683385"/>
                  </a:lnTo>
                  <a:close/>
                </a:path>
              </a:pathLst>
            </a:custGeom>
            <a:solidFill>
              <a:srgbClr val="E8EBEC">
                <a:alpha val="100000"/>
              </a:srgbClr>
            </a:solidFill>
            <a:ln w="0" cap="flat" cmpd="sng">
              <a:noFill/>
              <a:prstDash val="solid"/>
              <a:miter lim="800000"/>
            </a:ln>
          </p:spPr>
          <p:txBody>
            <a:bodyPr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9" name="Rectangle 48">
              <a:extLst>
                <a:ext uri="{FF2B5EF4-FFF2-40B4-BE49-F238E27FC236}">
                  <a16:creationId xmlns:a16="http://schemas.microsoft.com/office/drawing/2014/main" id="{EB29D279-41AC-4D65-9759-258F03C4F31A}"/>
                </a:ext>
              </a:extLst>
            </p:cNvPr>
            <p:cNvSpPr/>
            <p:nvPr/>
          </p:nvSpPr>
          <p:spPr>
            <a:xfrm>
              <a:off x="7367703" y="3747378"/>
              <a:ext cx="1903719"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Districts</a:t>
              </a:r>
              <a:r>
                <a:rPr lang="en-US" sz="2400" dirty="0"/>
                <a:t> </a:t>
              </a:r>
            </a:p>
          </p:txBody>
        </p:sp>
      </p:grpSp>
      <p:grpSp>
        <p:nvGrpSpPr>
          <p:cNvPr id="26" name="Group 25">
            <a:extLst>
              <a:ext uri="{FF2B5EF4-FFF2-40B4-BE49-F238E27FC236}">
                <a16:creationId xmlns:a16="http://schemas.microsoft.com/office/drawing/2014/main" id="{11C74D49-8B4C-4974-8F6D-B5AD39350549}"/>
              </a:ext>
            </a:extLst>
          </p:cNvPr>
          <p:cNvGrpSpPr/>
          <p:nvPr/>
        </p:nvGrpSpPr>
        <p:grpSpPr>
          <a:xfrm>
            <a:off x="7075844" y="3883280"/>
            <a:ext cx="2729895" cy="487447"/>
            <a:chOff x="7587200" y="4771301"/>
            <a:chExt cx="2729895" cy="487447"/>
          </a:xfrm>
        </p:grpSpPr>
        <p:sp>
          <p:nvSpPr>
            <p:cNvPr id="46"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l="0" t="0" r="0" b="0"/>
              <a:pathLst>
                <a:path w="5389132" h="683398">
                  <a:moveTo>
                    <a:pt x="5005388" y="0"/>
                  </a:moveTo>
                  <a:lnTo>
                    <a:pt x="0" y="0"/>
                  </a:lnTo>
                  <a:lnTo>
                    <a:pt x="0" y="683398"/>
                  </a:lnTo>
                  <a:lnTo>
                    <a:pt x="5389132" y="683398"/>
                  </a:lnTo>
                  <a:close/>
                </a:path>
              </a:pathLst>
            </a:custGeom>
            <a:solidFill>
              <a:srgbClr val="E8EBEC">
                <a:alpha val="100000"/>
              </a:srgbClr>
            </a:solidFill>
            <a:ln w="0" cap="flat" cmpd="sng">
              <a:noFill/>
              <a:prstDash val="solid"/>
              <a:miter lim="800000"/>
            </a:ln>
          </p:spPr>
          <p:txBody>
            <a:bodyPr wrap="square" anchor="ctr">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47" name="Rectangle 46">
              <a:extLst>
                <a:ext uri="{FF2B5EF4-FFF2-40B4-BE49-F238E27FC236}">
                  <a16:creationId xmlns:a16="http://schemas.microsoft.com/office/drawing/2014/main" id="{EA6408A2-AD1A-4F22-8823-201CF32D6C53}"/>
                </a:ext>
              </a:extLst>
            </p:cNvPr>
            <p:cNvSpPr/>
            <p:nvPr/>
          </p:nvSpPr>
          <p:spPr>
            <a:xfrm>
              <a:off x="8070463" y="4771301"/>
              <a:ext cx="1720343" cy="461665"/>
            </a:xfrm>
            <a:prstGeom prst="rect">
              <a:avLst/>
            </a:prstGeom>
          </p:spPr>
          <p:txBody>
            <a:bodyPr wrap="none">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spc="100" dirty="0"/>
                <a:t>Facilities</a:t>
              </a:r>
              <a:r>
                <a:rPr lang="en-US" sz="2400" dirty="0"/>
                <a:t> </a:t>
              </a:r>
            </a:p>
          </p:txBody>
        </p:sp>
      </p:grpSp>
      <p:grpSp>
        <p:nvGrpSpPr>
          <p:cNvPr id="27" name="Group 26">
            <a:extLst>
              <a:ext uri="{FF2B5EF4-FFF2-40B4-BE49-F238E27FC236}">
                <a16:creationId xmlns:a16="http://schemas.microsoft.com/office/drawing/2014/main" id="{01BB9460-8D40-4ABE-98D1-3AC9EF22C62C}"/>
              </a:ext>
            </a:extLst>
          </p:cNvPr>
          <p:cNvGrpSpPr/>
          <p:nvPr/>
        </p:nvGrpSpPr>
        <p:grpSpPr>
          <a:xfrm>
            <a:off x="3690548" y="1267533"/>
            <a:ext cx="3773452" cy="3362211"/>
            <a:chOff x="4233571" y="2143529"/>
            <a:chExt cx="3773452" cy="3362211"/>
          </a:xfrm>
        </p:grpSpPr>
        <p:sp>
          <p:nvSpPr>
            <p:cNvPr id="28" name="Oval 27">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sp>
          <p:nvSpPr>
            <p:cNvPr id="29" name="Oval 28">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sp>
          <p:nvSpPr>
            <p:cNvPr id="30" name="Oval 29">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sp>
          <p:nvSpPr>
            <p:cNvPr id="31" name="Oval 30">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sp>
          <p:nvSpPr>
            <p:cNvPr id="32" name="Oval 31">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sp>
          <p:nvSpPr>
            <p:cNvPr id="33" name="Oval 32">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Rubik Medium" pitchFamily="2" charset="-79"/>
                <a:cs typeface="Rubik Medium" pitchFamily="2" charset="-79"/>
              </a:endParaRPr>
            </a:p>
          </p:txBody>
        </p:sp>
        <p:cxnSp>
          <p:nvCxnSpPr>
            <p:cNvPr id="34" name="Connector: Elbow 33">
              <a:extLst>
                <a:ext uri="{FF2B5EF4-FFF2-40B4-BE49-F238E27FC236}">
                  <a16:creationId xmlns:a16="http://schemas.microsoft.com/office/drawing/2014/main" id="{3219FEE4-CA41-40F2-A70B-3AE575B8B6EF}"/>
                </a:ext>
              </a:extLst>
            </p:cNvPr>
            <p:cNvCxnSpPr>
              <a:stCxn id="28" idx="4"/>
              <a:endCxn id="30" idx="0"/>
            </p:cNvCxnSpPr>
            <p:nvPr/>
          </p:nvCxnSpPr>
          <p:spPr>
            <a:xfrm rot="16200000" flipH="1">
              <a:off x="6186173" y="2603720"/>
              <a:ext cx="314064" cy="50666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01D73A27-D0B5-4B17-8536-863C70015CD5}"/>
                </a:ext>
              </a:extLst>
            </p:cNvPr>
            <p:cNvCxnSpPr>
              <a:stCxn id="28" idx="4"/>
              <a:endCxn id="29" idx="0"/>
            </p:cNvCxnSpPr>
            <p:nvPr/>
          </p:nvCxnSpPr>
          <p:spPr>
            <a:xfrm rot="5400000">
              <a:off x="5678797" y="2602371"/>
              <a:ext cx="313425" cy="508726"/>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50880F69-5D4D-43C1-908A-EBE1BC502523}"/>
                </a:ext>
              </a:extLst>
            </p:cNvPr>
            <p:cNvCxnSpPr>
              <a:cxnSpLocks/>
              <a:stCxn id="30" idx="4"/>
              <a:endCxn id="33" idx="0"/>
            </p:cNvCxnSpPr>
            <p:nvPr/>
          </p:nvCxnSpPr>
          <p:spPr>
            <a:xfrm rot="16200000" flipH="1">
              <a:off x="6672950" y="3494167"/>
              <a:ext cx="314064" cy="466887"/>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47F3420-02F8-4B9F-8070-0B1493F9029F}"/>
                </a:ext>
              </a:extLst>
            </p:cNvPr>
            <p:cNvCxnSpPr>
              <a:stCxn id="30" idx="4"/>
              <a:endCxn id="32" idx="0"/>
            </p:cNvCxnSpPr>
            <p:nvPr/>
          </p:nvCxnSpPr>
          <p:spPr>
            <a:xfrm rot="5400000">
              <a:off x="6225566" y="3512392"/>
              <a:ext cx="312786" cy="429160"/>
            </a:xfrm>
            <a:prstGeom prst="bentConnector3">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38" name="Picture 37" descr="A picture containing text, object, first-aid kit&#10;&#10;Description automatically generated">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39" name="Connector: Elbow 38">
              <a:extLst>
                <a:ext uri="{FF2B5EF4-FFF2-40B4-BE49-F238E27FC236}">
                  <a16:creationId xmlns:a16="http://schemas.microsoft.com/office/drawing/2014/main" id="{94BAA6CC-3281-40C4-A101-A458C1B46140}"/>
                </a:ext>
              </a:extLst>
            </p:cNvPr>
            <p:cNvCxnSpPr>
              <a:cxnSpLocks/>
              <a:stCxn id="32" idx="4"/>
              <a:endCxn id="38" idx="0"/>
            </p:cNvCxnSpPr>
            <p:nvPr/>
          </p:nvCxnSpPr>
          <p:spPr>
            <a:xfrm rot="5400000">
              <a:off x="5338186" y="3829869"/>
              <a:ext cx="219204" cy="143918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pic>
          <p:nvPicPr>
            <p:cNvPr id="40" name="Picture 39" descr="A picture containing text, object, first-aid kit&#10;&#10;Description automatically generated">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id="41" name="Picture 40" descr="A picture containing text, object, first-aid kit&#10;&#10;Description automatically generated">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id="42" name="Picture 41" descr="A picture containing text, object, first-aid kit&#10;&#10;Description automatically generated">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43" name="Connector: Elbow 42">
              <a:extLst>
                <a:ext uri="{FF2B5EF4-FFF2-40B4-BE49-F238E27FC236}">
                  <a16:creationId xmlns:a16="http://schemas.microsoft.com/office/drawing/2014/main" id="{21FF8B75-282A-4C27-B132-A4289162C38C}"/>
                </a:ext>
              </a:extLst>
            </p:cNvPr>
            <p:cNvCxnSpPr>
              <a:stCxn id="32" idx="4"/>
              <a:endCxn id="42" idx="0"/>
            </p:cNvCxnSpPr>
            <p:nvPr/>
          </p:nvCxnSpPr>
          <p:spPr>
            <a:xfrm rot="16200000" flipH="1">
              <a:off x="6730286" y="3876951"/>
              <a:ext cx="219204" cy="1345018"/>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3D1DBAC-D5B7-4E9F-AC79-573C7CF73C13}"/>
                </a:ext>
              </a:extLst>
            </p:cNvPr>
            <p:cNvCxnSpPr>
              <a:stCxn id="32" idx="4"/>
              <a:endCxn id="40" idx="0"/>
            </p:cNvCxnSpPr>
            <p:nvPr/>
          </p:nvCxnSpPr>
          <p:spPr>
            <a:xfrm rot="5400000">
              <a:off x="5802220" y="4293903"/>
              <a:ext cx="219204" cy="511115"/>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AC1DB7C-1B97-46AB-B754-F0625267FA1D}"/>
                </a:ext>
              </a:extLst>
            </p:cNvPr>
            <p:cNvCxnSpPr>
              <a:stCxn id="32" idx="4"/>
              <a:endCxn id="41" idx="0"/>
            </p:cNvCxnSpPr>
            <p:nvPr/>
          </p:nvCxnSpPr>
          <p:spPr>
            <a:xfrm rot="16200000" flipH="1">
              <a:off x="6266253" y="4340984"/>
              <a:ext cx="219204" cy="416952"/>
            </a:xfrm>
            <a:prstGeom prst="bentConnector3">
              <a:avLst/>
            </a:prstGeom>
            <a:ln w="22225" cap="rnd">
              <a:solidFill>
                <a:srgbClr val="276696"/>
              </a:solidFill>
              <a:prstDash val="solid"/>
              <a:headEnd type="none" w="lg" len="lg"/>
              <a:tailEnd type="triangle" w="lg" len="sm"/>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46E5CB23-05C0-4D02-9ED5-0EB0A0340B79}"/>
              </a:ext>
            </a:extLst>
          </p:cNvPr>
          <p:cNvSpPr/>
          <p:nvPr/>
        </p:nvSpPr>
        <p:spPr>
          <a:xfrm>
            <a:off x="5213543" y="2930304"/>
            <a:ext cx="806207" cy="727296"/>
          </a:xfrm>
          <a:prstGeom prst="roundRect">
            <a:avLst>
              <a:gd name="adj" fmla="val 961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0A58CE67-24A5-4E79-8733-8DA085039A89}"/>
              </a:ext>
            </a:extLst>
          </p:cNvPr>
          <p:cNvCxnSpPr/>
          <p:nvPr/>
        </p:nvCxnSpPr>
        <p:spPr>
          <a:xfrm>
            <a:off x="4413774" y="3287967"/>
            <a:ext cx="780967" cy="0"/>
          </a:xfrm>
          <a:prstGeom prst="straightConnector1">
            <a:avLst/>
          </a:prstGeom>
          <a:ln w="47625" cap="rnd">
            <a:solidFill>
              <a:schemeClr val="accent2"/>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C99FC70-895F-49A8-A681-E3D3CC03A4F1}"/>
              </a:ext>
            </a:extLst>
          </p:cNvPr>
          <p:cNvGrpSpPr/>
          <p:nvPr/>
        </p:nvGrpSpPr>
        <p:grpSpPr>
          <a:xfrm>
            <a:off x="1780582" y="2519544"/>
            <a:ext cx="1062736" cy="1447315"/>
            <a:chOff x="7496342" y="1931397"/>
            <a:chExt cx="3074671" cy="4187322"/>
          </a:xfrm>
        </p:grpSpPr>
        <p:sp>
          <p:nvSpPr>
            <p:cNvPr id="100" name="Freeform: Shape 99">
              <a:extLst>
                <a:ext uri="{FF2B5EF4-FFF2-40B4-BE49-F238E27FC236}">
                  <a16:creationId xmlns:a16="http://schemas.microsoft.com/office/drawing/2014/main" id="{8D3FCB3A-1858-46EA-8EF7-FADE3CBE0DA8}"/>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9B5EBB3-D4C2-4BF8-88E1-409BA09AE241}"/>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A762D5F-8473-478A-A095-38D1D7523FD1}"/>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009CF5F-4448-451C-B316-4A1B53FDDDDE}"/>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4311FD0-5654-4E0A-8FE3-B4676D4AFCF0}"/>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a:p>
          </p:txBody>
        </p:sp>
        <p:grpSp>
          <p:nvGrpSpPr>
            <p:cNvPr id="105" name="Group 104">
              <a:extLst>
                <a:ext uri="{FF2B5EF4-FFF2-40B4-BE49-F238E27FC236}">
                  <a16:creationId xmlns:a16="http://schemas.microsoft.com/office/drawing/2014/main" id="{61FFC0D1-E318-47E1-B0E3-760E8E32E893}"/>
                </a:ext>
              </a:extLst>
            </p:cNvPr>
            <p:cNvGrpSpPr/>
            <p:nvPr/>
          </p:nvGrpSpPr>
          <p:grpSpPr>
            <a:xfrm>
              <a:off x="8111803" y="2418024"/>
              <a:ext cx="1840334" cy="1789894"/>
              <a:chOff x="5470775" y="75750"/>
              <a:chExt cx="1840334" cy="1789894"/>
            </a:xfrm>
          </p:grpSpPr>
          <p:sp>
            <p:nvSpPr>
              <p:cNvPr id="106" name="Freeform: Shape 105">
                <a:extLst>
                  <a:ext uri="{FF2B5EF4-FFF2-40B4-BE49-F238E27FC236}">
                    <a16:creationId xmlns:a16="http://schemas.microsoft.com/office/drawing/2014/main" id="{02B8A31C-0309-46FA-8478-3B28A681BA49}"/>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97387D7-D50A-4842-98C3-AB16A0F2A32D}"/>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ED7BC3D-610D-4A95-A11F-4EEBACC2D39A}"/>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270497A-F297-4B62-A263-AD2DF0548CCA}"/>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F261E01-B456-4399-BF74-E930E2F93D8A}"/>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9777F08-1BC5-4EB1-A155-19EE98F3F131}"/>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9D04064-DCAC-4A61-9D9A-5B846C050E28}"/>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DD4E96C-7CAC-4619-900E-5FCAD4973FCC}"/>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AF09899-1887-4B5C-8D1F-CB0113219332}"/>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a:p>
            </p:txBody>
          </p:sp>
        </p:grpSp>
      </p:grpSp>
      <p:sp>
        <p:nvSpPr>
          <p:cNvPr id="115" name="TextBox 114">
            <a:extLst>
              <a:ext uri="{FF2B5EF4-FFF2-40B4-BE49-F238E27FC236}">
                <a16:creationId xmlns:a16="http://schemas.microsoft.com/office/drawing/2014/main" id="{CD7E6975-BE02-4449-AE36-30288E482DA9}"/>
              </a:ext>
            </a:extLst>
          </p:cNvPr>
          <p:cNvSpPr txBox="1"/>
          <p:nvPr/>
        </p:nvSpPr>
        <p:spPr>
          <a:xfrm>
            <a:off x="1052765" y="1888597"/>
            <a:ext cx="2518371" cy="461665"/>
          </a:xfrm>
          <a:prstGeom prst="rect">
            <a:avLst/>
          </a:prstGeom>
          <a:noFill/>
        </p:spPr>
        <p:txBody>
          <a:bodyPr wrap="square" rtlCol="0">
            <a:spAutoFit/>
          </a:bodyPr>
          <a:lstStyle/>
          <a:p>
            <a:pPr algn="ctr">
              <a:buClr>
                <a:srgbClr val="008CCF"/>
              </a:buClr>
            </a:pPr>
            <a:r>
              <a:rPr lang="en-US" sz="2400"/>
              <a:t>Data set report</a:t>
            </a:r>
          </a:p>
        </p:txBody>
      </p:sp>
    </p:spTree>
    <p:custDataLst>
      <p:tags r:id="rId1"/>
    </p:custDataLst>
    <p:extLst>
      <p:ext uri="{BB962C8B-B14F-4D97-AF65-F5344CB8AC3E}">
        <p14:creationId xmlns:p14="http://schemas.microsoft.com/office/powerpoint/2010/main" val="312066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575" advTm="12672">
        <p159:morph option="byObject"/>
      </p:transition>
    </mc:Choice>
    <mc:Fallback xmlns="">
      <p:transition spd="med" advTm="126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F67A2-167C-3F52-06A4-D6C0F75550FF}"/>
              </a:ext>
            </a:extLst>
          </p:cNvPr>
          <p:cNvSpPr txBox="1"/>
          <p:nvPr/>
        </p:nvSpPr>
        <p:spPr>
          <a:xfrm>
            <a:off x="5295941" y="3198167"/>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1199323535"/>
      </p:ext>
    </p:extLst>
  </p:cSld>
  <p:clrMapOvr>
    <a:masterClrMapping/>
  </p:clrMapOvr>
  <mc:AlternateContent xmlns:mc="http://schemas.openxmlformats.org/markup-compatibility/2006" xmlns:p14="http://schemas.microsoft.com/office/powerpoint/2010/main">
    <mc:Choice Requires="p14">
      <p:transition spd="slow" p14:dur="2000" advTm="195000"/>
    </mc:Choice>
    <mc:Fallback xmlns="">
      <p:transition spd="slow" advTm="19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18" name="Rectangle: Rounded Corners 17">
            <a:extLst>
              <a:ext uri="{FF2B5EF4-FFF2-40B4-BE49-F238E27FC236}">
                <a16:creationId xmlns:a16="http://schemas.microsoft.com/office/drawing/2014/main" id="{75DEFE4F-A0BC-452E-A9CD-F9B926387ECA}"/>
              </a:ext>
            </a:extLst>
          </p:cNvPr>
          <p:cNvSpPr/>
          <p:nvPr/>
        </p:nvSpPr>
        <p:spPr>
          <a:xfrm>
            <a:off x="2337663" y="1281362"/>
            <a:ext cx="3161231"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Set Report</a:t>
            </a:r>
          </a:p>
        </p:txBody>
      </p:sp>
      <p:sp>
        <p:nvSpPr>
          <p:cNvPr id="4" name="TextBox 3">
            <a:extLst>
              <a:ext uri="{FF2B5EF4-FFF2-40B4-BE49-F238E27FC236}">
                <a16:creationId xmlns:a16="http://schemas.microsoft.com/office/drawing/2014/main" id="{1A7414B9-3520-40A3-9175-10EFF45A7D64}"/>
              </a:ext>
            </a:extLst>
          </p:cNvPr>
          <p:cNvSpPr txBox="1"/>
          <p:nvPr/>
        </p:nvSpPr>
        <p:spPr>
          <a:xfrm>
            <a:off x="6096000" y="1210463"/>
            <a:ext cx="4000500" cy="830997"/>
          </a:xfrm>
          <a:prstGeom prst="rect">
            <a:avLst/>
          </a:prstGeom>
          <a:noFill/>
        </p:spPr>
        <p:txBody>
          <a:bodyPr wrap="square" rtlCol="0">
            <a:spAutoFit/>
          </a:bodyPr>
          <a:lstStyle/>
          <a:p>
            <a:pPr algn="l">
              <a:buClr>
                <a:srgbClr val="008CCF"/>
              </a:buClr>
            </a:pPr>
            <a:r>
              <a:rPr lang="en-US" sz="2400" dirty="0"/>
              <a:t>Check the data entered by data set</a:t>
            </a:r>
          </a:p>
        </p:txBody>
      </p:sp>
      <p:sp>
        <p:nvSpPr>
          <p:cNvPr id="51" name="TextBox 50">
            <a:extLst>
              <a:ext uri="{FF2B5EF4-FFF2-40B4-BE49-F238E27FC236}">
                <a16:creationId xmlns:a16="http://schemas.microsoft.com/office/drawing/2014/main" id="{38686F2A-B10A-40C0-A85A-97727E670D1A}"/>
              </a:ext>
            </a:extLst>
          </p:cNvPr>
          <p:cNvSpPr txBox="1"/>
          <p:nvPr/>
        </p:nvSpPr>
        <p:spPr>
          <a:xfrm>
            <a:off x="2243328" y="2508217"/>
            <a:ext cx="4000500" cy="2603598"/>
          </a:xfrm>
          <a:prstGeom prst="rect">
            <a:avLst/>
          </a:prstGeom>
          <a:noFill/>
        </p:spPr>
        <p:txBody>
          <a:bodyPr wrap="square" rtlCol="0">
            <a:spAutoFit/>
          </a:bodyPr>
          <a:lstStyle/>
          <a:p>
            <a:pPr marL="457200" indent="-457200" algn="l">
              <a:lnSpc>
                <a:spcPts val="3300"/>
              </a:lnSpc>
              <a:buClr>
                <a:srgbClr val="008CCF"/>
              </a:buClr>
              <a:buFont typeface="+mj-lt"/>
              <a:buAutoNum type="arabicPeriod"/>
            </a:pPr>
            <a:r>
              <a:rPr lang="en-US" sz="2400" dirty="0"/>
              <a:t>Go to the Reports app</a:t>
            </a:r>
          </a:p>
          <a:p>
            <a:pPr marL="457200" indent="-457200" algn="l">
              <a:lnSpc>
                <a:spcPts val="3300"/>
              </a:lnSpc>
              <a:buClr>
                <a:srgbClr val="008CCF"/>
              </a:buClr>
              <a:buFont typeface="+mj-lt"/>
              <a:buAutoNum type="arabicPeriod"/>
            </a:pPr>
            <a:r>
              <a:rPr lang="en-US" sz="2400" dirty="0"/>
              <a:t>Select data set report</a:t>
            </a:r>
          </a:p>
          <a:p>
            <a:pPr marL="457200" indent="-457200" algn="l">
              <a:lnSpc>
                <a:spcPts val="3300"/>
              </a:lnSpc>
              <a:buClr>
                <a:srgbClr val="008CCF"/>
              </a:buClr>
              <a:buFont typeface="+mj-lt"/>
              <a:buAutoNum type="arabicPeriod"/>
            </a:pPr>
            <a:r>
              <a:rPr lang="en-US" sz="2400" dirty="0"/>
              <a:t>Select: </a:t>
            </a:r>
          </a:p>
          <a:p>
            <a:pPr marL="914400" lvl="1" indent="-457200">
              <a:lnSpc>
                <a:spcPts val="3300"/>
              </a:lnSpc>
              <a:buClr>
                <a:srgbClr val="008CCF"/>
              </a:buClr>
              <a:buFont typeface="Arial" panose="020B0604020202020204" pitchFamily="34" charset="0"/>
              <a:buChar char="•"/>
            </a:pPr>
            <a:r>
              <a:rPr lang="en-US" sz="2400" dirty="0" err="1"/>
              <a:t>Organisation</a:t>
            </a:r>
            <a:r>
              <a:rPr lang="en-US" sz="2400" dirty="0"/>
              <a:t> unit</a:t>
            </a:r>
          </a:p>
          <a:p>
            <a:pPr marL="914400" lvl="1" indent="-457200">
              <a:lnSpc>
                <a:spcPts val="3300"/>
              </a:lnSpc>
              <a:buClr>
                <a:srgbClr val="008CCF"/>
              </a:buClr>
              <a:buFont typeface="Arial" panose="020B0604020202020204" pitchFamily="34" charset="0"/>
              <a:buChar char="•"/>
            </a:pPr>
            <a:r>
              <a:rPr lang="en-US" sz="2400" dirty="0"/>
              <a:t>Data set</a:t>
            </a:r>
          </a:p>
          <a:p>
            <a:pPr marL="914400" lvl="1" indent="-457200">
              <a:lnSpc>
                <a:spcPts val="3300"/>
              </a:lnSpc>
              <a:buClr>
                <a:srgbClr val="008CCF"/>
              </a:buClr>
              <a:buFont typeface="Arial" panose="020B0604020202020204" pitchFamily="34" charset="0"/>
              <a:buChar char="•"/>
            </a:pPr>
            <a:r>
              <a:rPr lang="en-US" sz="2400" dirty="0"/>
              <a:t>Period </a:t>
            </a:r>
          </a:p>
        </p:txBody>
      </p:sp>
      <p:cxnSp>
        <p:nvCxnSpPr>
          <p:cNvPr id="7" name="Straight Arrow Connector 6">
            <a:extLst>
              <a:ext uri="{FF2B5EF4-FFF2-40B4-BE49-F238E27FC236}">
                <a16:creationId xmlns:a16="http://schemas.microsoft.com/office/drawing/2014/main" id="{A9D710AF-B584-420B-9443-B8227B3E9FAB}"/>
              </a:ext>
            </a:extLst>
          </p:cNvPr>
          <p:cNvCxnSpPr>
            <a:endCxn id="4" idx="1"/>
          </p:cNvCxnSpPr>
          <p:nvPr/>
        </p:nvCxnSpPr>
        <p:spPr>
          <a:xfrm>
            <a:off x="5590572" y="1625961"/>
            <a:ext cx="505428"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1241FCB9-9B25-4F17-96BA-E34EEB2E029A}"/>
              </a:ext>
            </a:extLst>
          </p:cNvPr>
          <p:cNvGrpSpPr/>
          <p:nvPr/>
        </p:nvGrpSpPr>
        <p:grpSpPr>
          <a:xfrm>
            <a:off x="7483865" y="2629280"/>
            <a:ext cx="1413799" cy="2028376"/>
            <a:chOff x="5174536" y="3547830"/>
            <a:chExt cx="1713574" cy="2458463"/>
          </a:xfrm>
        </p:grpSpPr>
        <p:sp>
          <p:nvSpPr>
            <p:cNvPr id="54" name="Freeform: Shape 53">
              <a:extLst>
                <a:ext uri="{FF2B5EF4-FFF2-40B4-BE49-F238E27FC236}">
                  <a16:creationId xmlns:a16="http://schemas.microsoft.com/office/drawing/2014/main" id="{F20CBEDC-486D-4D52-BF78-5BFABBFFA695}"/>
                </a:ext>
              </a:extLst>
            </p:cNvPr>
            <p:cNvSpPr/>
            <p:nvPr/>
          </p:nvSpPr>
          <p:spPr>
            <a:xfrm>
              <a:off x="5174536" y="4928589"/>
              <a:ext cx="1708606" cy="488173"/>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accent1"/>
            </a:solid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1F19B9B-C9D6-4408-92A8-9586708F71AC}"/>
                </a:ext>
              </a:extLst>
            </p:cNvPr>
            <p:cNvSpPr/>
            <p:nvPr/>
          </p:nvSpPr>
          <p:spPr>
            <a:xfrm>
              <a:off x="5179504" y="5274033"/>
              <a:ext cx="1708606" cy="73226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dirty="0"/>
            </a:p>
          </p:txBody>
        </p:sp>
        <p:grpSp>
          <p:nvGrpSpPr>
            <p:cNvPr id="56" name="Group 55">
              <a:extLst>
                <a:ext uri="{FF2B5EF4-FFF2-40B4-BE49-F238E27FC236}">
                  <a16:creationId xmlns:a16="http://schemas.microsoft.com/office/drawing/2014/main" id="{D21149E7-328F-4104-8E99-0DB1A8566F8C}"/>
                </a:ext>
              </a:extLst>
            </p:cNvPr>
            <p:cNvGrpSpPr/>
            <p:nvPr/>
          </p:nvGrpSpPr>
          <p:grpSpPr>
            <a:xfrm>
              <a:off x="5413960" y="3547830"/>
              <a:ext cx="1267518" cy="1726203"/>
              <a:chOff x="7496342" y="1931397"/>
              <a:chExt cx="3074671" cy="4187322"/>
            </a:xfrm>
          </p:grpSpPr>
          <p:sp>
            <p:nvSpPr>
              <p:cNvPr id="57" name="Freeform: Shape 56">
                <a:extLst>
                  <a:ext uri="{FF2B5EF4-FFF2-40B4-BE49-F238E27FC236}">
                    <a16:creationId xmlns:a16="http://schemas.microsoft.com/office/drawing/2014/main" id="{64448F12-098C-479E-91A7-32D7BCB57A85}"/>
                  </a:ext>
                </a:extLst>
              </p:cNvPr>
              <p:cNvSpPr/>
              <p:nvPr/>
            </p:nvSpPr>
            <p:spPr>
              <a:xfrm>
                <a:off x="7496342" y="1931397"/>
                <a:ext cx="3074671" cy="4187322"/>
              </a:xfrm>
              <a:custGeom>
                <a:avLst/>
                <a:gdLst>
                  <a:gd name="connsiteX0" fmla="*/ 2608626 w 3074671"/>
                  <a:gd name="connsiteY0" fmla="*/ 392813 h 4187322"/>
                  <a:gd name="connsiteX1" fmla="*/ 2608626 w 3074671"/>
                  <a:gd name="connsiteY1" fmla="*/ -172 h 4187322"/>
                  <a:gd name="connsiteX2" fmla="*/ 60456 w 3074671"/>
                  <a:gd name="connsiteY2" fmla="*/ -172 h 4187322"/>
                  <a:gd name="connsiteX3" fmla="*/ -270 w 3074671"/>
                  <a:gd name="connsiteY3" fmla="*/ 60554 h 4187322"/>
                  <a:gd name="connsiteX4" fmla="*/ -270 w 3074671"/>
                  <a:gd name="connsiteY4" fmla="*/ 4126424 h 4187322"/>
                  <a:gd name="connsiteX5" fmla="*/ 60456 w 3074671"/>
                  <a:gd name="connsiteY5" fmla="*/ 4187150 h 4187322"/>
                  <a:gd name="connsiteX6" fmla="*/ 3013676 w 3074671"/>
                  <a:gd name="connsiteY6" fmla="*/ 4187150 h 4187322"/>
                  <a:gd name="connsiteX7" fmla="*/ 3074402 w 3074671"/>
                  <a:gd name="connsiteY7" fmla="*/ 4126424 h 4187322"/>
                  <a:gd name="connsiteX8" fmla="*/ 3074402 w 3074671"/>
                  <a:gd name="connsiteY8" fmla="*/ 455246 h 4187322"/>
                  <a:gd name="connsiteX9" fmla="*/ 2671059 w 3074671"/>
                  <a:gd name="connsiteY9" fmla="*/ 455246 h 4187322"/>
                  <a:gd name="connsiteX10" fmla="*/ 2608626 w 3074671"/>
                  <a:gd name="connsiteY10" fmla="*/ 392813 h 418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4671" h="4187322">
                    <a:moveTo>
                      <a:pt x="2608626" y="392813"/>
                    </a:moveTo>
                    <a:lnTo>
                      <a:pt x="2608626" y="-172"/>
                    </a:lnTo>
                    <a:lnTo>
                      <a:pt x="60456" y="-172"/>
                    </a:lnTo>
                    <a:cubicBezTo>
                      <a:pt x="26918" y="-172"/>
                      <a:pt x="-270" y="27015"/>
                      <a:pt x="-270" y="60554"/>
                    </a:cubicBezTo>
                    <a:lnTo>
                      <a:pt x="-270" y="4126424"/>
                    </a:lnTo>
                    <a:cubicBezTo>
                      <a:pt x="-270" y="4159963"/>
                      <a:pt x="26918" y="4187150"/>
                      <a:pt x="60456" y="4187150"/>
                    </a:cubicBezTo>
                    <a:lnTo>
                      <a:pt x="3013676" y="4187150"/>
                    </a:lnTo>
                    <a:cubicBezTo>
                      <a:pt x="3047215" y="4187150"/>
                      <a:pt x="3074402" y="4159963"/>
                      <a:pt x="3074402" y="4126424"/>
                    </a:cubicBezTo>
                    <a:lnTo>
                      <a:pt x="3074402" y="455246"/>
                    </a:lnTo>
                    <a:lnTo>
                      <a:pt x="2671059" y="455246"/>
                    </a:lnTo>
                    <a:cubicBezTo>
                      <a:pt x="2636615" y="455155"/>
                      <a:pt x="2608722" y="427256"/>
                      <a:pt x="2608626" y="392813"/>
                    </a:cubicBezTo>
                    <a:close/>
                  </a:path>
                </a:pathLst>
              </a:custGeom>
              <a:solidFill>
                <a:srgbClr val="093371"/>
              </a:solidFill>
              <a:ln w="568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D7891F0-9ED0-4A9B-AC37-6E36721830EF}"/>
                  </a:ext>
                </a:extLst>
              </p:cNvPr>
              <p:cNvSpPr/>
              <p:nvPr/>
            </p:nvSpPr>
            <p:spPr>
              <a:xfrm>
                <a:off x="10105237" y="1931510"/>
                <a:ext cx="465776" cy="455304"/>
              </a:xfrm>
              <a:custGeom>
                <a:avLst/>
                <a:gdLst>
                  <a:gd name="connsiteX0" fmla="*/ -270 w 465776"/>
                  <a:gd name="connsiteY0" fmla="*/ 390422 h 455304"/>
                  <a:gd name="connsiteX1" fmla="*/ 64440 w 465776"/>
                  <a:gd name="connsiteY1" fmla="*/ 455132 h 455304"/>
                  <a:gd name="connsiteX2" fmla="*/ 465507 w 465776"/>
                  <a:gd name="connsiteY2" fmla="*/ 455132 h 455304"/>
                  <a:gd name="connsiteX3" fmla="*/ -270 w 465776"/>
                  <a:gd name="connsiteY3" fmla="*/ -172 h 455304"/>
                </a:gdLst>
                <a:ahLst/>
                <a:cxnLst>
                  <a:cxn ang="0">
                    <a:pos x="connsiteX0" y="connsiteY0"/>
                  </a:cxn>
                  <a:cxn ang="0">
                    <a:pos x="connsiteX1" y="connsiteY1"/>
                  </a:cxn>
                  <a:cxn ang="0">
                    <a:pos x="connsiteX2" y="connsiteY2"/>
                  </a:cxn>
                  <a:cxn ang="0">
                    <a:pos x="connsiteX3" y="connsiteY3"/>
                  </a:cxn>
                </a:cxnLst>
                <a:rect l="l" t="t" r="r" b="b"/>
                <a:pathLst>
                  <a:path w="465776" h="455304">
                    <a:moveTo>
                      <a:pt x="-270" y="390422"/>
                    </a:moveTo>
                    <a:cubicBezTo>
                      <a:pt x="-270" y="426158"/>
                      <a:pt x="28704" y="455132"/>
                      <a:pt x="64440" y="455132"/>
                    </a:cubicBezTo>
                    <a:lnTo>
                      <a:pt x="465507" y="455132"/>
                    </a:lnTo>
                    <a:lnTo>
                      <a:pt x="-270" y="-172"/>
                    </a:lnTo>
                    <a:close/>
                  </a:path>
                </a:pathLst>
              </a:custGeom>
              <a:solidFill>
                <a:srgbClr val="FF8F02"/>
              </a:solidFill>
              <a:ln w="568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307C041B-0565-4A86-A268-5A4FF8D342CA}"/>
                  </a:ext>
                </a:extLst>
              </p:cNvPr>
              <p:cNvSpPr/>
              <p:nvPr/>
            </p:nvSpPr>
            <p:spPr>
              <a:xfrm>
                <a:off x="7985851" y="463806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6A5CCC0F-9D51-4AC2-AA0C-DD424695490B}"/>
                  </a:ext>
                </a:extLst>
              </p:cNvPr>
              <p:cNvSpPr/>
              <p:nvPr/>
            </p:nvSpPr>
            <p:spPr>
              <a:xfrm>
                <a:off x="7985851" y="5073909"/>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293065C5-CDC9-49A4-9100-765AFE1FEA5C}"/>
                  </a:ext>
                </a:extLst>
              </p:cNvPr>
              <p:cNvSpPr/>
              <p:nvPr/>
            </p:nvSpPr>
            <p:spPr>
              <a:xfrm>
                <a:off x="7985851" y="5525628"/>
                <a:ext cx="2092238" cy="5691"/>
              </a:xfrm>
              <a:custGeom>
                <a:avLst/>
                <a:gdLst>
                  <a:gd name="connsiteX0" fmla="*/ 0 w 2092238"/>
                  <a:gd name="connsiteY0" fmla="*/ 0 h 5691"/>
                  <a:gd name="connsiteX1" fmla="*/ 2092239 w 2092238"/>
                  <a:gd name="connsiteY1" fmla="*/ 0 h 5691"/>
                </a:gdLst>
                <a:ahLst/>
                <a:cxnLst>
                  <a:cxn ang="0">
                    <a:pos x="connsiteX0" y="connsiteY0"/>
                  </a:cxn>
                  <a:cxn ang="0">
                    <a:pos x="connsiteX1" y="connsiteY1"/>
                  </a:cxn>
                </a:cxnLst>
                <a:rect l="l" t="t" r="r" b="b"/>
                <a:pathLst>
                  <a:path w="2092238" h="5691">
                    <a:moveTo>
                      <a:pt x="0" y="0"/>
                    </a:moveTo>
                    <a:lnTo>
                      <a:pt x="2092239" y="0"/>
                    </a:lnTo>
                  </a:path>
                </a:pathLst>
              </a:custGeom>
              <a:ln w="82072" cap="rnd">
                <a:solidFill>
                  <a:srgbClr val="FFFFFF"/>
                </a:solidFill>
                <a:prstDash val="solid"/>
                <a:miter/>
              </a:ln>
            </p:spPr>
            <p:txBody>
              <a:bodyPr rtlCol="0" anchor="ctr"/>
              <a:lstStyle/>
              <a:p>
                <a:endParaRPr lang="en-US" dirty="0"/>
              </a:p>
            </p:txBody>
          </p:sp>
          <p:grpSp>
            <p:nvGrpSpPr>
              <p:cNvPr id="62" name="Group 61">
                <a:extLst>
                  <a:ext uri="{FF2B5EF4-FFF2-40B4-BE49-F238E27FC236}">
                    <a16:creationId xmlns:a16="http://schemas.microsoft.com/office/drawing/2014/main" id="{43FE7B56-4194-4F37-9A62-63275E38B3CA}"/>
                  </a:ext>
                </a:extLst>
              </p:cNvPr>
              <p:cNvGrpSpPr/>
              <p:nvPr/>
            </p:nvGrpSpPr>
            <p:grpSpPr>
              <a:xfrm>
                <a:off x="8111803" y="2418024"/>
                <a:ext cx="1840334" cy="1789894"/>
                <a:chOff x="5470775" y="75750"/>
                <a:chExt cx="1840334" cy="1789894"/>
              </a:xfrm>
            </p:grpSpPr>
            <p:sp>
              <p:nvSpPr>
                <p:cNvPr id="63" name="Freeform: Shape 62">
                  <a:extLst>
                    <a:ext uri="{FF2B5EF4-FFF2-40B4-BE49-F238E27FC236}">
                      <a16:creationId xmlns:a16="http://schemas.microsoft.com/office/drawing/2014/main" id="{EE9C962C-0D4A-47A7-8233-91B74AC53CC9}"/>
                    </a:ext>
                  </a:extLst>
                </p:cNvPr>
                <p:cNvSpPr/>
                <p:nvPr/>
              </p:nvSpPr>
              <p:spPr>
                <a:xfrm>
                  <a:off x="5470775" y="75750"/>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0888A72-BDC5-4DE8-95D3-943FC6FFA106}"/>
                    </a:ext>
                  </a:extLst>
                </p:cNvPr>
                <p:cNvSpPr/>
                <p:nvPr/>
              </p:nvSpPr>
              <p:spPr>
                <a:xfrm>
                  <a:off x="6857177" y="757328"/>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4CE034-A6AF-49BC-9F21-E05204749F5F}"/>
                    </a:ext>
                  </a:extLst>
                </p:cNvPr>
                <p:cNvSpPr/>
                <p:nvPr/>
              </p:nvSpPr>
              <p:spPr>
                <a:xfrm>
                  <a:off x="6153634" y="1411712"/>
                  <a:ext cx="453932" cy="453932"/>
                </a:xfrm>
                <a:custGeom>
                  <a:avLst/>
                  <a:gdLst>
                    <a:gd name="connsiteX0" fmla="*/ 453932 w 453932"/>
                    <a:gd name="connsiteY0" fmla="*/ 226966 h 453932"/>
                    <a:gd name="connsiteX1" fmla="*/ 226966 w 453932"/>
                    <a:gd name="connsiteY1" fmla="*/ 453932 h 453932"/>
                    <a:gd name="connsiteX2" fmla="*/ 0 w 453932"/>
                    <a:gd name="connsiteY2" fmla="*/ 226966 h 453932"/>
                    <a:gd name="connsiteX3" fmla="*/ 226966 w 453932"/>
                    <a:gd name="connsiteY3" fmla="*/ 0 h 453932"/>
                    <a:gd name="connsiteX4" fmla="*/ 453932 w 453932"/>
                    <a:gd name="connsiteY4" fmla="*/ 226966 h 453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932" h="453932">
                      <a:moveTo>
                        <a:pt x="453932" y="226966"/>
                      </a:moveTo>
                      <a:cubicBezTo>
                        <a:pt x="453932" y="352316"/>
                        <a:pt x="352316" y="453932"/>
                        <a:pt x="226966" y="453932"/>
                      </a:cubicBezTo>
                      <a:cubicBezTo>
                        <a:pt x="101616" y="453932"/>
                        <a:pt x="0" y="352316"/>
                        <a:pt x="0" y="226966"/>
                      </a:cubicBezTo>
                      <a:cubicBezTo>
                        <a:pt x="0" y="101616"/>
                        <a:pt x="101616" y="0"/>
                        <a:pt x="226966" y="0"/>
                      </a:cubicBezTo>
                      <a:cubicBezTo>
                        <a:pt x="352316" y="0"/>
                        <a:pt x="453932" y="101616"/>
                        <a:pt x="453932" y="226966"/>
                      </a:cubicBezTo>
                      <a:close/>
                    </a:path>
                  </a:pathLst>
                </a:custGeom>
                <a:solidFill>
                  <a:schemeClr val="bg1"/>
                </a:solidFill>
                <a:ln w="2611"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C9B90F80-3F77-4165-8614-F4240B81804A}"/>
                    </a:ext>
                  </a:extLst>
                </p:cNvPr>
                <p:cNvSpPr/>
                <p:nvPr/>
              </p:nvSpPr>
              <p:spPr>
                <a:xfrm>
                  <a:off x="6892111" y="110657"/>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FB74A82D-DC05-4DB3-B65A-41FC7B52E869}"/>
                    </a:ext>
                  </a:extLst>
                </p:cNvPr>
                <p:cNvSpPr/>
                <p:nvPr/>
              </p:nvSpPr>
              <p:spPr>
                <a:xfrm>
                  <a:off x="6188542" y="79223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E2363B7E-9F64-447A-9CDD-FD489A264B7A}"/>
                    </a:ext>
                  </a:extLst>
                </p:cNvPr>
                <p:cNvSpPr/>
                <p:nvPr/>
              </p:nvSpPr>
              <p:spPr>
                <a:xfrm>
                  <a:off x="5505682" y="1446646"/>
                  <a:ext cx="384116" cy="384116"/>
                </a:xfrm>
                <a:custGeom>
                  <a:avLst/>
                  <a:gdLst>
                    <a:gd name="connsiteX0" fmla="*/ 350412 w 384116"/>
                    <a:gd name="connsiteY0" fmla="*/ 0 h 384116"/>
                    <a:gd name="connsiteX1" fmla="*/ 384117 w 384116"/>
                    <a:gd name="connsiteY1" fmla="*/ 0 h 384116"/>
                    <a:gd name="connsiteX2" fmla="*/ 384117 w 384116"/>
                    <a:gd name="connsiteY2" fmla="*/ 384117 h 384116"/>
                    <a:gd name="connsiteX3" fmla="*/ 350412 w 384116"/>
                    <a:gd name="connsiteY3" fmla="*/ 384117 h 384116"/>
                    <a:gd name="connsiteX4" fmla="*/ 33705 w 384116"/>
                    <a:gd name="connsiteY4" fmla="*/ 384117 h 384116"/>
                    <a:gd name="connsiteX5" fmla="*/ 0 w 384116"/>
                    <a:gd name="connsiteY5" fmla="*/ 384117 h 384116"/>
                    <a:gd name="connsiteX6" fmla="*/ 0 w 384116"/>
                    <a:gd name="connsiteY6" fmla="*/ 0 h 384116"/>
                    <a:gd name="connsiteX7" fmla="*/ 33705 w 384116"/>
                    <a:gd name="connsiteY7" fmla="*/ 0 h 38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116" h="384116">
                      <a:moveTo>
                        <a:pt x="350412" y="0"/>
                      </a:moveTo>
                      <a:cubicBezTo>
                        <a:pt x="369027" y="0"/>
                        <a:pt x="384117" y="0"/>
                        <a:pt x="384117" y="0"/>
                      </a:cubicBezTo>
                      <a:lnTo>
                        <a:pt x="384117" y="384117"/>
                      </a:lnTo>
                      <a:cubicBezTo>
                        <a:pt x="384117" y="384117"/>
                        <a:pt x="369027" y="384117"/>
                        <a:pt x="350412" y="384117"/>
                      </a:cubicBezTo>
                      <a:lnTo>
                        <a:pt x="33705" y="384117"/>
                      </a:lnTo>
                      <a:cubicBezTo>
                        <a:pt x="15090" y="384117"/>
                        <a:pt x="0" y="384117"/>
                        <a:pt x="0" y="384117"/>
                      </a:cubicBezTo>
                      <a:lnTo>
                        <a:pt x="0" y="0"/>
                      </a:lnTo>
                      <a:cubicBezTo>
                        <a:pt x="0" y="0"/>
                        <a:pt x="15090" y="0"/>
                        <a:pt x="33705" y="0"/>
                      </a:cubicBezTo>
                      <a:close/>
                    </a:path>
                  </a:pathLst>
                </a:custGeom>
                <a:solidFill>
                  <a:srgbClr val="FF8F02"/>
                </a:solidFill>
                <a:ln w="2611"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8601A10C-A3D7-40E7-9D3C-F5E6340F1A1D}"/>
                    </a:ext>
                  </a:extLst>
                </p:cNvPr>
                <p:cNvSpPr/>
                <p:nvPr/>
              </p:nvSpPr>
              <p:spPr>
                <a:xfrm>
                  <a:off x="6159132" y="95860"/>
                  <a:ext cx="442949" cy="413609"/>
                </a:xfrm>
                <a:custGeom>
                  <a:avLst/>
                  <a:gdLst>
                    <a:gd name="connsiteX0" fmla="*/ 27496 w 442949"/>
                    <a:gd name="connsiteY0" fmla="*/ 413412 h 413609"/>
                    <a:gd name="connsiteX1" fmla="*/ 415091 w 442949"/>
                    <a:gd name="connsiteY1" fmla="*/ 413412 h 413609"/>
                    <a:gd name="connsiteX2" fmla="*/ 442761 w 442949"/>
                    <a:gd name="connsiteY2" fmla="*/ 385595 h 413609"/>
                    <a:gd name="connsiteX3" fmla="*/ 439487 w 442949"/>
                    <a:gd name="connsiteY3" fmla="*/ 372595 h 413609"/>
                    <a:gd name="connsiteX4" fmla="*/ 245703 w 442949"/>
                    <a:gd name="connsiteY4" fmla="*/ 14365 h 413609"/>
                    <a:gd name="connsiteX5" fmla="*/ 208107 w 442949"/>
                    <a:gd name="connsiteY5" fmla="*/ 3142 h 413609"/>
                    <a:gd name="connsiteX6" fmla="*/ 196884 w 442949"/>
                    <a:gd name="connsiteY6" fmla="*/ 14365 h 413609"/>
                    <a:gd name="connsiteX7" fmla="*/ 3074 w 442949"/>
                    <a:gd name="connsiteY7" fmla="*/ 372595 h 413609"/>
                    <a:gd name="connsiteX8" fmla="*/ 14540 w 442949"/>
                    <a:gd name="connsiteY8" fmla="*/ 410156 h 413609"/>
                    <a:gd name="connsiteX9" fmla="*/ 27496 w 442949"/>
                    <a:gd name="connsiteY9" fmla="*/ 413412 h 413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949" h="413609">
                      <a:moveTo>
                        <a:pt x="27496" y="413412"/>
                      </a:moveTo>
                      <a:lnTo>
                        <a:pt x="415091" y="413412"/>
                      </a:lnTo>
                      <a:cubicBezTo>
                        <a:pt x="430414" y="413373"/>
                        <a:pt x="442800" y="400918"/>
                        <a:pt x="442761" y="385595"/>
                      </a:cubicBezTo>
                      <a:cubicBezTo>
                        <a:pt x="442748" y="381059"/>
                        <a:pt x="441623" y="376595"/>
                        <a:pt x="439487" y="372595"/>
                      </a:cubicBezTo>
                      <a:lnTo>
                        <a:pt x="245703" y="14365"/>
                      </a:lnTo>
                      <a:cubicBezTo>
                        <a:pt x="238421" y="883"/>
                        <a:pt x="221589" y="-4140"/>
                        <a:pt x="208107" y="3142"/>
                      </a:cubicBezTo>
                      <a:cubicBezTo>
                        <a:pt x="203353" y="5710"/>
                        <a:pt x="199452" y="9611"/>
                        <a:pt x="196884" y="14365"/>
                      </a:cubicBezTo>
                      <a:lnTo>
                        <a:pt x="3074" y="372595"/>
                      </a:lnTo>
                      <a:cubicBezTo>
                        <a:pt x="-4132" y="386131"/>
                        <a:pt x="1000" y="402950"/>
                        <a:pt x="14540" y="410156"/>
                      </a:cubicBezTo>
                      <a:cubicBezTo>
                        <a:pt x="18527" y="412280"/>
                        <a:pt x="22975" y="413396"/>
                        <a:pt x="27496" y="413412"/>
                      </a:cubicBezTo>
                      <a:close/>
                    </a:path>
                  </a:pathLst>
                </a:custGeom>
                <a:solidFill>
                  <a:srgbClr val="2196F3"/>
                </a:solidFill>
                <a:ln w="2611"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B424B87-CDE9-402D-A45B-9F2B37D7337B}"/>
                    </a:ext>
                  </a:extLst>
                </p:cNvPr>
                <p:cNvSpPr/>
                <p:nvPr/>
              </p:nvSpPr>
              <p:spPr>
                <a:xfrm>
                  <a:off x="5476188" y="777519"/>
                  <a:ext cx="443090" cy="413529"/>
                </a:xfrm>
                <a:custGeom>
                  <a:avLst/>
                  <a:gdLst>
                    <a:gd name="connsiteX0" fmla="*/ 27580 w 443090"/>
                    <a:gd name="connsiteY0" fmla="*/ 413331 h 413529"/>
                    <a:gd name="connsiteX1" fmla="*/ 415148 w 443090"/>
                    <a:gd name="connsiteY1" fmla="*/ 413331 h 413529"/>
                    <a:gd name="connsiteX2" fmla="*/ 442902 w 443090"/>
                    <a:gd name="connsiteY2" fmla="*/ 385599 h 413529"/>
                    <a:gd name="connsiteX3" fmla="*/ 439545 w 443090"/>
                    <a:gd name="connsiteY3" fmla="*/ 372357 h 413529"/>
                    <a:gd name="connsiteX4" fmla="*/ 245787 w 443090"/>
                    <a:gd name="connsiteY4" fmla="*/ 14336 h 413529"/>
                    <a:gd name="connsiteX5" fmla="*/ 208136 w 443090"/>
                    <a:gd name="connsiteY5" fmla="*/ 3168 h 413529"/>
                    <a:gd name="connsiteX6" fmla="*/ 196968 w 443090"/>
                    <a:gd name="connsiteY6" fmla="*/ 14336 h 413529"/>
                    <a:gd name="connsiteX7" fmla="*/ 3158 w 443090"/>
                    <a:gd name="connsiteY7" fmla="*/ 372357 h 413529"/>
                    <a:gd name="connsiteX8" fmla="*/ 14380 w 443090"/>
                    <a:gd name="connsiteY8" fmla="*/ 409990 h 413529"/>
                    <a:gd name="connsiteX9" fmla="*/ 27580 w 443090"/>
                    <a:gd name="connsiteY9" fmla="*/ 41333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90" h="413529">
                      <a:moveTo>
                        <a:pt x="27580" y="413331"/>
                      </a:moveTo>
                      <a:lnTo>
                        <a:pt x="415148" y="413331"/>
                      </a:lnTo>
                      <a:cubicBezTo>
                        <a:pt x="430471" y="413336"/>
                        <a:pt x="442897" y="400921"/>
                        <a:pt x="442902" y="385599"/>
                      </a:cubicBezTo>
                      <a:cubicBezTo>
                        <a:pt x="442905" y="380975"/>
                        <a:pt x="441752" y="376423"/>
                        <a:pt x="439545" y="372357"/>
                      </a:cubicBezTo>
                      <a:lnTo>
                        <a:pt x="245787" y="14336"/>
                      </a:lnTo>
                      <a:cubicBezTo>
                        <a:pt x="238473" y="854"/>
                        <a:pt x="221618" y="-4145"/>
                        <a:pt x="208136" y="3168"/>
                      </a:cubicBezTo>
                      <a:cubicBezTo>
                        <a:pt x="203411" y="5731"/>
                        <a:pt x="199530" y="9611"/>
                        <a:pt x="196968" y="14336"/>
                      </a:cubicBezTo>
                      <a:lnTo>
                        <a:pt x="3158" y="372357"/>
                      </a:lnTo>
                      <a:cubicBezTo>
                        <a:pt x="-4135" y="385850"/>
                        <a:pt x="891" y="402697"/>
                        <a:pt x="14380" y="409990"/>
                      </a:cubicBezTo>
                      <a:cubicBezTo>
                        <a:pt x="18436" y="412183"/>
                        <a:pt x="22973" y="413331"/>
                        <a:pt x="27580" y="413331"/>
                      </a:cubicBezTo>
                      <a:close/>
                    </a:path>
                  </a:pathLst>
                </a:custGeom>
                <a:solidFill>
                  <a:srgbClr val="2196F3"/>
                </a:solidFill>
                <a:ln w="2611"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67F7E8FD-E59C-4204-B942-5B1107AC3288}"/>
                    </a:ext>
                  </a:extLst>
                </p:cNvPr>
                <p:cNvSpPr/>
                <p:nvPr/>
              </p:nvSpPr>
              <p:spPr>
                <a:xfrm>
                  <a:off x="6862599" y="1432031"/>
                  <a:ext cx="443116" cy="413426"/>
                </a:xfrm>
                <a:custGeom>
                  <a:avLst/>
                  <a:gdLst>
                    <a:gd name="connsiteX0" fmla="*/ 27598 w 443116"/>
                    <a:gd name="connsiteY0" fmla="*/ 413229 h 413426"/>
                    <a:gd name="connsiteX1" fmla="*/ 415167 w 443116"/>
                    <a:gd name="connsiteY1" fmla="*/ 413229 h 413426"/>
                    <a:gd name="connsiteX2" fmla="*/ 442928 w 443116"/>
                    <a:gd name="connsiteY2" fmla="*/ 385452 h 413426"/>
                    <a:gd name="connsiteX3" fmla="*/ 439589 w 443116"/>
                    <a:gd name="connsiteY3" fmla="*/ 372255 h 413426"/>
                    <a:gd name="connsiteX4" fmla="*/ 245779 w 443116"/>
                    <a:gd name="connsiteY4" fmla="*/ 14365 h 413426"/>
                    <a:gd name="connsiteX5" fmla="*/ 208183 w 443116"/>
                    <a:gd name="connsiteY5" fmla="*/ 3142 h 413426"/>
                    <a:gd name="connsiteX6" fmla="*/ 196960 w 443116"/>
                    <a:gd name="connsiteY6" fmla="*/ 14365 h 413426"/>
                    <a:gd name="connsiteX7" fmla="*/ 3176 w 443116"/>
                    <a:gd name="connsiteY7" fmla="*/ 372255 h 413426"/>
                    <a:gd name="connsiteX8" fmla="*/ 14331 w 443116"/>
                    <a:gd name="connsiteY8" fmla="*/ 409871 h 413426"/>
                    <a:gd name="connsiteX9" fmla="*/ 27598 w 443116"/>
                    <a:gd name="connsiteY9" fmla="*/ 413229 h 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116" h="413426">
                      <a:moveTo>
                        <a:pt x="27598" y="413229"/>
                      </a:moveTo>
                      <a:lnTo>
                        <a:pt x="415167" y="413229"/>
                      </a:lnTo>
                      <a:cubicBezTo>
                        <a:pt x="430503" y="413226"/>
                        <a:pt x="442934" y="400790"/>
                        <a:pt x="442928" y="385452"/>
                      </a:cubicBezTo>
                      <a:cubicBezTo>
                        <a:pt x="442928" y="380844"/>
                        <a:pt x="441780" y="376308"/>
                        <a:pt x="439589" y="372255"/>
                      </a:cubicBezTo>
                      <a:lnTo>
                        <a:pt x="245779" y="14365"/>
                      </a:lnTo>
                      <a:cubicBezTo>
                        <a:pt x="238497" y="883"/>
                        <a:pt x="221665" y="-4141"/>
                        <a:pt x="208183" y="3142"/>
                      </a:cubicBezTo>
                      <a:cubicBezTo>
                        <a:pt x="203429" y="5710"/>
                        <a:pt x="199528" y="9611"/>
                        <a:pt x="196960" y="14365"/>
                      </a:cubicBezTo>
                      <a:lnTo>
                        <a:pt x="3176" y="372255"/>
                      </a:lnTo>
                      <a:cubicBezTo>
                        <a:pt x="-4132" y="385721"/>
                        <a:pt x="862" y="402563"/>
                        <a:pt x="14331" y="409871"/>
                      </a:cubicBezTo>
                      <a:cubicBezTo>
                        <a:pt x="18402" y="412081"/>
                        <a:pt x="22965" y="413234"/>
                        <a:pt x="27598" y="413229"/>
                      </a:cubicBezTo>
                      <a:close/>
                    </a:path>
                  </a:pathLst>
                </a:custGeom>
                <a:solidFill>
                  <a:srgbClr val="2196F3"/>
                </a:solidFill>
                <a:ln w="2611" cap="flat">
                  <a:noFill/>
                  <a:prstDash val="solid"/>
                  <a:miter/>
                </a:ln>
              </p:spPr>
              <p:txBody>
                <a:bodyPr rtlCol="0" anchor="ctr"/>
                <a:lstStyle/>
                <a:p>
                  <a:endParaRPr lang="en-US" dirty="0"/>
                </a:p>
              </p:txBody>
            </p:sp>
          </p:grpSp>
        </p:grpSp>
      </p:grpSp>
      <p:pic>
        <p:nvPicPr>
          <p:cNvPr id="10" name="Graphic 9" descr="Arrow: Slight curve with solid fill">
            <a:extLst>
              <a:ext uri="{FF2B5EF4-FFF2-40B4-BE49-F238E27FC236}">
                <a16:creationId xmlns:a16="http://schemas.microsoft.com/office/drawing/2014/main" id="{F8BA6E6E-94C0-48DB-87A6-38C0E31E7F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6367" y="3220903"/>
            <a:ext cx="914400" cy="914400"/>
          </a:xfrm>
          <a:prstGeom prst="rect">
            <a:avLst/>
          </a:prstGeom>
        </p:spPr>
      </p:pic>
      <p:sp>
        <p:nvSpPr>
          <p:cNvPr id="72" name="TextBox 71">
            <a:extLst>
              <a:ext uri="{FF2B5EF4-FFF2-40B4-BE49-F238E27FC236}">
                <a16:creationId xmlns:a16="http://schemas.microsoft.com/office/drawing/2014/main" id="{D4127879-0A7E-4840-8C50-C58CE7156F69}"/>
              </a:ext>
            </a:extLst>
          </p:cNvPr>
          <p:cNvSpPr txBox="1"/>
          <p:nvPr/>
        </p:nvSpPr>
        <p:spPr>
          <a:xfrm>
            <a:off x="6035040" y="4784055"/>
            <a:ext cx="5068824" cy="1334020"/>
          </a:xfrm>
          <a:prstGeom prst="rect">
            <a:avLst/>
          </a:prstGeom>
          <a:noFill/>
        </p:spPr>
        <p:txBody>
          <a:bodyPr wrap="square" rtlCol="0">
            <a:spAutoFit/>
          </a:bodyPr>
          <a:lstStyle/>
          <a:p>
            <a:pPr marL="342900" indent="-342900" algn="l">
              <a:lnSpc>
                <a:spcPts val="3300"/>
              </a:lnSpc>
              <a:buClr>
                <a:srgbClr val="008CCF"/>
              </a:buClr>
              <a:buFont typeface="Arial" panose="020B0604020202020204" pitchFamily="34" charset="0"/>
              <a:buChar char="•"/>
            </a:pPr>
            <a:r>
              <a:rPr lang="en-US" sz="2400" dirty="0"/>
              <a:t>Total values of data displayed by data element</a:t>
            </a:r>
          </a:p>
          <a:p>
            <a:pPr marL="342900" indent="-342900" algn="l">
              <a:lnSpc>
                <a:spcPts val="3300"/>
              </a:lnSpc>
              <a:buClr>
                <a:srgbClr val="008CCF"/>
              </a:buClr>
              <a:buFont typeface="Arial" panose="020B0604020202020204" pitchFamily="34" charset="0"/>
              <a:buChar char="•"/>
            </a:pPr>
            <a:r>
              <a:rPr lang="en-US" sz="2400" dirty="0"/>
              <a:t>Download the report</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307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txEl>
                                              <p:pRg st="0" end="0"/>
                                            </p:txEl>
                                          </p:spTgt>
                                        </p:tgtEl>
                                        <p:attrNameLst>
                                          <p:attrName>style.visibility</p:attrName>
                                        </p:attrNameLst>
                                      </p:cBhvr>
                                      <p:to>
                                        <p:strVal val="visible"/>
                                      </p:to>
                                    </p:set>
                                    <p:animEffect transition="in" filter="fade">
                                      <p:cBhvr>
                                        <p:cTn id="20" dur="500"/>
                                        <p:tgtEl>
                                          <p:spTgt spid="5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
                                            <p:txEl>
                                              <p:pRg st="1" end="1"/>
                                            </p:txEl>
                                          </p:spTgt>
                                        </p:tgtEl>
                                        <p:attrNameLst>
                                          <p:attrName>style.visibility</p:attrName>
                                        </p:attrNameLst>
                                      </p:cBhvr>
                                      <p:to>
                                        <p:strVal val="visible"/>
                                      </p:to>
                                    </p:set>
                                    <p:animEffect transition="in" filter="fade">
                                      <p:cBhvr>
                                        <p:cTn id="25" dur="500"/>
                                        <p:tgtEl>
                                          <p:spTgt spid="5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1">
                                            <p:txEl>
                                              <p:pRg st="2" end="2"/>
                                            </p:txEl>
                                          </p:spTgt>
                                        </p:tgtEl>
                                        <p:attrNameLst>
                                          <p:attrName>style.visibility</p:attrName>
                                        </p:attrNameLst>
                                      </p:cBhvr>
                                      <p:to>
                                        <p:strVal val="visible"/>
                                      </p:to>
                                    </p:set>
                                    <p:animEffect transition="in" filter="fade">
                                      <p:cBhvr>
                                        <p:cTn id="30" dur="500"/>
                                        <p:tgtEl>
                                          <p:spTgt spid="5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xEl>
                                              <p:pRg st="3" end="3"/>
                                            </p:txEl>
                                          </p:spTgt>
                                        </p:tgtEl>
                                        <p:attrNameLst>
                                          <p:attrName>style.visibility</p:attrName>
                                        </p:attrNameLst>
                                      </p:cBhvr>
                                      <p:to>
                                        <p:strVal val="visible"/>
                                      </p:to>
                                    </p:set>
                                    <p:animEffect transition="in" filter="fade">
                                      <p:cBhvr>
                                        <p:cTn id="35" dur="500"/>
                                        <p:tgtEl>
                                          <p:spTgt spid="51">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1">
                                            <p:txEl>
                                              <p:pRg st="4" end="4"/>
                                            </p:txEl>
                                          </p:spTgt>
                                        </p:tgtEl>
                                        <p:attrNameLst>
                                          <p:attrName>style.visibility</p:attrName>
                                        </p:attrNameLst>
                                      </p:cBhvr>
                                      <p:to>
                                        <p:strVal val="visible"/>
                                      </p:to>
                                    </p:set>
                                    <p:animEffect transition="in" filter="fade">
                                      <p:cBhvr>
                                        <p:cTn id="40" dur="500"/>
                                        <p:tgtEl>
                                          <p:spTgt spid="51">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1">
                                            <p:txEl>
                                              <p:pRg st="5" end="5"/>
                                            </p:txEl>
                                          </p:spTgt>
                                        </p:tgtEl>
                                        <p:attrNameLst>
                                          <p:attrName>style.visibility</p:attrName>
                                        </p:attrNameLst>
                                      </p:cBhvr>
                                      <p:to>
                                        <p:strVal val="visible"/>
                                      </p:to>
                                    </p:set>
                                    <p:animEffect transition="in" filter="fade">
                                      <p:cBhvr>
                                        <p:cTn id="45" dur="500"/>
                                        <p:tgtEl>
                                          <p:spTgt spid="51">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left)">
                                      <p:cBhvr>
                                        <p:cTn id="53" dur="5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2">
                                            <p:txEl>
                                              <p:pRg st="0" end="0"/>
                                            </p:txEl>
                                          </p:spTgt>
                                        </p:tgtEl>
                                        <p:attrNameLst>
                                          <p:attrName>style.visibility</p:attrName>
                                        </p:attrNameLst>
                                      </p:cBhvr>
                                      <p:to>
                                        <p:strVal val="visible"/>
                                      </p:to>
                                    </p:set>
                                    <p:animEffect transition="in" filter="fade">
                                      <p:cBhvr>
                                        <p:cTn id="58" dur="500"/>
                                        <p:tgtEl>
                                          <p:spTgt spid="7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2">
                                            <p:txEl>
                                              <p:pRg st="1" end="1"/>
                                            </p:txEl>
                                          </p:spTgt>
                                        </p:tgtEl>
                                        <p:attrNameLst>
                                          <p:attrName>style.visibility</p:attrName>
                                        </p:attrNameLst>
                                      </p:cBhvr>
                                      <p:to>
                                        <p:strVal val="visible"/>
                                      </p:to>
                                    </p:set>
                                    <p:animEffect transition="in" filter="fade">
                                      <p:cBhvr>
                                        <p:cTn id="63" dur="500"/>
                                        <p:tgtEl>
                                          <p:spTgt spid="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P spid="51" grpId="0" uiExpand="1" build="p"/>
      <p:bldP spid="72"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109E911A-C667-4014-A0F9-EA573C16BD5E}"/>
  <p:tag name="ISPRING_RESOURCE_FOLDER" val="C:\Users\alita\Documents\0. Clientes LOCAL\DHIS2\Fundamentals\2.0\Data Capture and validation\M3\3.3.2_DataSetReports\"/>
  <p:tag name="ISPRING_PRESENTATION_PATH" val="C:\Users\alita\Documents\0. Clientes LOCAL\DHIS2\Fundamentals\2.0\Data Capture and validation\M3\3.3.2_DataSetReports.pptx"/>
  <p:tag name="ISPRING_SCREEN_RECS_UPDATED" val="C:\Users\alita\Documents\0. Clientes LOCAL\DHIS2\Fundamentals\2.0\Data Capture and validation\M3\3.3.2_DataSetReports\"/>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68"/>
  <p:tag name="ISPRING_PRESENTATION_INFO_2" val="&lt;?xml version=&quot;1.0&quot; encoding=&quot;UTF-8&quot; standalone=&quot;no&quot; ?&gt;&#10;&lt;presentation2&gt;&#10;&#10;  &lt;slides&gt;&#10;    &lt;slide id=&quot;{111D96D8-B059-4F44-B0A7-06ED366ACBBC}&quot; pptId=&quot;299&quot;/&gt;&#10;    &lt;slide id=&quot;{B99A706E-E5A7-4B89-8AE6-A149831369B7}&quot; pptId=&quot;300&quot;/&gt;&#10;    &lt;slide id=&quot;{8DB7DF0C-D7E7-405D-B304-FBE89E732E76}&quot; pptId=&quot;326&quot;/&gt;&#10;    &lt;slide id=&quot;{D0D80366-2F04-42E6-97E4-770C68DD9FE4}&quot; pptId=&quot;327&quot;/&gt;&#10;    &lt;slide id=&quot;{CF4DEDB9-15C2-4BDC-95C7-B6EF8E3FA1F1}&quot; pptId=&quot;328&quot;/&gt;&#10;    &lt;slide id=&quot;{6E9AC5BF-83E0-4547-8F65-5FE4B59F613F}&quot; pptId=&quot;329&quot;/&gt;&#10;    &lt;slide id=&quot;{2212C73F-C1ED-4806-9E6D-F7644E29B733}&quot; pptId=&quot;331&quot;/&gt;&#10;    &lt;slide id=&quot;{7212ACE7-F39B-4444-8FF1-FA5C54845ACE}&quot; pptId=&quot;330&quot;/&gt;&#10;    &lt;slide id=&quot;{D63371CC-F99D-40E5-8CAF-7A6765A1B58B}&quot; pptId=&quot;303&quot;/&gt;&#10;    &lt;slide id=&quot;{86639154-1D4F-4B75-AA97-16842ABD6285}&quot; pptId=&quot;272&quot;/&gt;&#10;  &lt;/slides&gt;&#10;&#10;  &lt;narration&gt;&#10;    &lt;audioTracks&gt;&#10;      &lt;audioTrack muted=&quot;false&quot; name=&quot;intro&quot; resource=&quot;15a8a4f7&quot; slideId=&quot;{111D96D8-B059-4F44-B0A7-06ED366ACBBC}&quot; startTime=&quot;0&quot; stepIndex=&quot;0&quot; volume=&quot;1&quot;&gt;&#10;        &lt;audio channels=&quot;2&quot; format=&quot;fltp&quot; sampleRate=&quot;44100&quot;/&gt;&#10;      &lt;/audioTrack&gt;&#10;      &lt;audioTrack muted=&quot;false&quot; name=&quot;outro&quot; resource=&quot;278a4f54&quot; slideId=&quot;{86639154-1D4F-4B75-AA97-16842ABD6285}&quot; startTime=&quot;0&quot; stepIndex=&quot;0&quot; volume=&quot;1&quot;&gt;&#10;        &lt;audio channels=&quot;2&quot; format=&quot;fltp&quot; sampleRate=&quot;44100&quot;/&gt;&#10;      &lt;/audioTrack&gt;&#10;      &lt;audioTrack muted=&quot;false&quot; name=&quot;Text-to-speech clip — Audio  1&quot; resource=&quot;b86de9da&quot; slideId=&quot;{B99A706E-E5A7-4B89-8AE6-A149831369B7}&quot; startTime=&quot;0&quot; stepIndex=&quot;0&quot; volume=&quot;1&quot;&gt;&#10;        &lt;audio channels=&quot;2&quot; format=&quot;fltp&quot; sampleRate=&quot;48000&quot;/&gt;&#10;      &lt;/audioTrack&gt;&#10;      &lt;audioTrack muted=&quot;false&quot; name=&quot;Text-to-speech clip — Audio  2&quot; resource=&quot;c8a14b17&quot; slideId=&quot;{8DB7DF0C-D7E7-405D-B304-FBE89E732E76}&quot; startTime=&quot;0&quot; stepIndex=&quot;0&quot; volume=&quot;1&quot;&gt;&#10;        &lt;audio channels=&quot;2&quot; format=&quot;fltp&quot; sampleRate=&quot;48000&quot;/&gt;&#10;      &lt;/audioTrack&gt;&#10;      &lt;audioTrack muted=&quot;false&quot; name=&quot;Text-to-speech clip — Audio  3&quot; resource=&quot;f3db4773&quot; slideId=&quot;{D0D80366-2F04-42E6-97E4-770C68DD9FE4}&quot; startTime=&quot;0&quot; stepIndex=&quot;0&quot; volume=&quot;1&quot;&gt;&#10;        &lt;audio channels=&quot;2&quot; format=&quot;fltp&quot; sampleRate=&quot;48000&quot;/&gt;&#10;      &lt;/audioTrack&gt;&#10;      &lt;audioTrack muted=&quot;false&quot; name=&quot;Text-to-speech clip — Audio  4&quot; resource=&quot;3f0001c4&quot; slideId=&quot;{CF4DEDB9-15C2-4BDC-95C7-B6EF8E3FA1F1}&quot; startTime=&quot;0&quot; stepIndex=&quot;0&quot; volume=&quot;1&quot;&gt;&#10;        &lt;audio channels=&quot;2&quot; format=&quot;fltp&quot; sampleRate=&quot;48000&quot;/&gt;&#10;      &lt;/audioTrack&gt;&#10;      &lt;audioTrack muted=&quot;false&quot; name=&quot;Text-to-speech clip — Audio  5&quot; resource=&quot;ebde0dd4&quot; slideId=&quot;{6E9AC5BF-83E0-4547-8F65-5FE4B59F613F}&quot; startTime=&quot;0&quot; stepIndex=&quot;0&quot; volume=&quot;1&quot;&gt;&#10;        &lt;audio channels=&quot;2&quot; format=&quot;fltp&quot; sampleRate=&quot;48000&quot;/&gt;&#10;      &lt;/audioTrack&gt;&#10;      &lt;audioTrack muted=&quot;false&quot; name=&quot;Text-to-speech clip — Audio  6&quot; resource=&quot;687fe56d&quot; slideId=&quot;{2212C73F-C1ED-4806-9E6D-F7644E29B733}&quot; startTime=&quot;0&quot; stepIndex=&quot;0&quot; volume=&quot;1&quot;&gt;&#10;        &lt;audio channels=&quot;2&quot; format=&quot;fltp&quot; sampleRate=&quot;48000&quot;/&gt;&#10;      &lt;/audioTrack&gt;&#10;      &lt;audioTrack muted=&quot;false&quot; name=&quot;Text-to-speech clip — Audio  7&quot; resource=&quot;dbd74fed&quot; slideId=&quot;{D63371CC-F99D-40E5-8CAF-7A6765A1B58B}&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23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23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23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dt1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23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dt1BUjnP2+moAAADlAAAAHAAAAG5vbmUvaHRtbF9za2luX3NldHRpbmdzLmpzb26r5lIAAqUcJQUrhWowG8xPKi0pyc/TS87PK0nNK9HLyy/KTQSrUVJ2AwMlHZyK88tSiwgoTUtMTkUx1NTIwskFp0qEiSZO5i7OlsjqChLTU/WSEpOz04vyS/NSIMqcXV0MXYyVwKpquWoBUEsDBBQAAgAIAF23UF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W1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bW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tY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W1h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tY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bWF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W1hUlBOzImkAAABuAAAAHAAAAHVuaXZlcnNhbC9sb2NhbF9zZXR0aW5ncy54bWwNzDEOgzAMQNGdU1jeKe3WgcDGVpbSA1jERZEcG5GA4PZk+8PTb/szChy8pWDq8PV4IrDO5oMuDn/TUL8RUib1JKbsUA2h76pWbCb5cs4FJliFLt4mjiUyjxSLHHYRqOFTXv/AHpuuugFQSwMEFAACAAgA6FtY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tYVDqd53BLAAAAawAAABsAAAB1bml2ZXJzYWwvdW5pdmVyc2FsLnBuZy54bWyzsa/IzVEoSy0qzszPs1Uy1DNQsrfj5bIpKEoty0wtV6gAigEFIUBJoRLINUJwyzNTSjKAQgYWFgjBjNTM9IwSWyULQzO4oD7QTABQSwMEFAACAAgAYrd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it1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K3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Yrd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it1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it1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YrdQVLx9NfdKAAAASQAAAB8AAAB2aWRlb2xlY3R1cmUvbG9jYWxfc2V0dGluZ3MueG1ss7GvyM1RKEstKs7Mz7NVMtQzUFJIzUvOT8nMS7dVCg1x07VQUiguScxLSczJz0u1VcrLV1Kwt+OyyclPTswJTi0pASos1rfjAgBQSwECAAAUAAIACABdt1BUMhu6IvkDAADgDgAAGAAAAAAAAAABAAAAAAAAAAAAbm9uZS9jb21tb25fbWVzc2FnZXMubG5nUEsBAgAAFAACAAgAXbdQVBUeYBujAAAAfwEAACkAAAAAAAAAAQAAAAAALwQAAG5vbmUvcGxheWJhY2tfYW5kX25hdmlnYXRpb25fc2V0dGluZ3MueG1sUEsBAgAAFAACAAgAXbdQVB9UimowAwAAxw4AACIAAAAAAAAAAQAAAAAAGQUAAG5vbmUvZmxhc2hfcHVibGlzaGluZ19zZXR0aW5ncy54bWxQSwECAAAUAAIACABdt1BUcVeUnRUBAADRAgAAHAAAAAAAAAABAAAAAACJCAAAbm9uZS9mbGFzaF9za2luX3NldHRpbmdzLnhtbFBLAQIAABQAAgAIAF23UFTXm3CWKwMAAG8OAAAhAAAAAAAAAAEAAAAAANgJAABub25lL2h0bWxfcHVibGlzaGluZ19zZXR0aW5ncy54bWxQSwECAAAUAAIACABdt1BUjnP2+moAAADlAAAAHAAAAAAAAAABAAAAAABCDQAAbm9uZS9odG1sX3NraW5fc2V0dGluZ3MuanNvblBLAQIAABQAAgAIAF23UFS8fTX3SgAAAEkAAAAXAAAAAAAAAAEAAAAAAOYNAABub25lL2xvY2FsX3NldHRpbmdzLnhtbFBLAQIAABQAAgAIAJZgkFPuA81MSQMAAOMJAAAUAAAAAAAAAAEAAAAAAGUOAAB1bml2ZXJzYWwvcGxheWVyLnhtbFBLAQIAABQAAgAIAOhbWFQGoq6pcgYAACYZAAAdAAAAAAAAAAEAAAAAAOARAAB1bml2ZXJzYWwvY29tbW9uX21lc3NhZ2VzLmxuZ1BLAQIAABQAAgAIAOhbWFQVHmAbowAAAH8BAAAuAAAAAAAAAAEAAAAAAI0YAAB1bml2ZXJzYWwvcGxheWJhY2tfYW5kX25hdmlnYXRpb25fc2V0dGluZ3MueG1sUEsBAgAAFAACAAgA6FtYVJz/rQVSBAAA3BUAACcAAAAAAAAAAQAAAAAAfBkAAHVuaXZlcnNhbC9mbGFzaF9wdWJsaXNoaW5nX3NldHRpbmdzLnhtbFBLAQIAABQAAgAIAOhbWFSNnu+/fwMAAOEMAAAhAAAAAAAAAAEAAAAAABMeAAB1bml2ZXJzYWwvZmxhc2hfc2tpbl9zZXR0aW5ncy54bWxQSwECAAAUAAIACADoW1hUV9GaZ0wEAABmFQAAJgAAAAAAAAABAAAAAADRIQAAdW5pdmVyc2FsL2h0bWxfcHVibGlzaGluZ19zZXR0aW5ncy54bWxQSwECAAAUAAIACADoW1hUDvLBv70BAACMBgAAIQAAAAAAAAABAAAAAABhJgAAdW5pdmVyc2FsL2h0bWxfc2tpbl9zZXR0aW5ncy5qc29uUEsBAgAAFAACAAgA6FtYVJQTsyJpAAAAbgAAABwAAAAAAAAAAQAAAAAAXSgAAHVuaXZlcnNhbC9sb2NhbF9zZXR0aW5ncy54bWxQSwECAAAUAAIACADoW1hU49I+v1ETAACGOQAAFwAAAAAAAAAAAAAAAAAAKQAAdW5pdmVyc2FsL3VuaXZlcnNhbC5wbmdQSwECAAAUAAIACADoW1hUOp3ncEsAAABrAAAAGwAAAAAAAAABAAAAAACGPAAAdW5pdmVyc2FsL3VuaXZlcnNhbC5wbmcueG1sUEsBAgAAFAACAAgAYrdQVPaxDkKjBQAApRUAACAAAAAAAAAAAQAAAAAACj0AAHZpZGVvbGVjdHVyZS9jb21tb25fbWVzc2FnZXMubG5nUEsBAgAAFAACAAgAYrdQVBUeYBujAAAAfwEAADEAAAAAAAAAAQAAAAAA60IAAHZpZGVvbGVjdHVyZS9wbGF5YmFja19hbmRfbmF2aWdhdGlvbl9zZXR0aW5ncy54bWxQSwECAAAUAAIACABit1BUp4ruNgwFAADlGQAAKgAAAAAAAAABAAAAAADdQwAAdmlkZW9sZWN0dXJlL2ZsYXNoX3B1Ymxpc2hpbmdfc2V0dGluZ3MueG1sUEsBAgAAFAACAAgAYrdQVI92Vf5vAgAAhwgAACQAAAAAAAAAAQAAAAAAMUkAAHZpZGVvbGVjdHVyZS9mbGFzaF9za2luX3NldHRpbmdzLnhtbFBLAQIAABQAAgAIAGK3UFR8n4QKAgUAAF0ZAAApAAAAAAAAAAEAAAAAAOJLAAB2aWRlb2xlY3R1cmUvaHRtbF9wdWJsaXNoaW5nX3NldHRpbmdzLnhtbFBLAQIAABQAAgAIAGK3UFSTaEB+hwEAANkEAAAkAAAAAAAAAAEAAAAAACtRAAB2aWRlb2xlY3R1cmUvaHRtbF9za2luX3NldHRpbmdzLmpzb25QSwECAAAUAAIACABit1BUvH0190oAAABJAAAAHwAAAAAAAAABAAAAAAD0UgAAdmlkZW9sZWN0dXJlL2xvY2FsX3NldHRpbmdzLnhtbFBLBQYAAAAAGAAYAGoHAAB7UwAAAAA="/>
  <p:tag name="ISPRING_ULTRA_SCORM_COURCE_TITLE" val="3.3.2 Data Capture and Validation - Reports app -  Data Set Report [Part 1 of 2]"/>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2] Now that you’ve looked at what the Reports app is, let’s look at how you can view data using the Data Set Report tool.\r\nThis tool allows you to view raw or aggregated data that have been entered into DHIS2 by data set. In this video, you’ll look at the Data Set Report tool within the Reports app, learn how to select the dimensions for the report and examine the output.\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3.2 Reports app - Data Set Report&quot;,&quot;onlineDestinationFolderId&quot;:&quot;c77b99e6-5dff-11ec-8e21-6680d74b26ce&quot;,&quot;onlineDestinationUrl&quot;:&quot;dhis2-academy.ispring.com&quot;}}"/>
  <p:tag name="ISPRING_SCORM_RATE_QUIZZES" val="0"/>
  <p:tag name="ISPRING_PRESENTATION_TITLE" val="3.3.2 Data Capture and Validation - Reports app -  Data Set Report [Part 1 of 2]"/>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9A4E536-F08C-4804-B2EB-0A148C4E5362}:303"/>
  <p:tag name="ISPRING_SLIDE_ID_2" val="{D63371CC-F99D-40E5-8CAF-7A6765A1B58B}"/>
  <p:tag name="GENSWF_ADVANCE_TIME" val="30.720"/>
  <p:tag name="TIMING" val="|2.905|1.327|4.734|2.144|3.591|1.063|1.094|1.141|1.093|3.36|3.75"/>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6639154-1D4F-4B75-AA97-16842ABD6285}"/>
  <p:tag name="GENSWF_ADVANCE_TIME" val="15.867"/>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11D96D8-B059-4F44-B0A7-06ED366ACBB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CCFCBFA-A6A9-4E6F-9632-F489814F9BF9}:300"/>
  <p:tag name="ISPRING_SLIDE_ID_2" val="{B99A706E-E5A7-4B89-8AE6-A149831369B7}"/>
  <p:tag name="GENSWF_ADVANCE_TIME" val="6.672"/>
  <p:tag name="TIMING" val="|1.42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43BD52C-2012-47A8-AC22-989FE9B01EDC}:326"/>
  <p:tag name="ISPRING_SLIDE_ID_2" val="{8DB7DF0C-D7E7-405D-B304-FBE89E732E76}"/>
  <p:tag name="GENSWF_ADVANCE_TIME" val="13.405"/>
  <p:tag name="TIMING" val="|2.559|1.5|1.783|5.43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E7D438D-6090-41FC-9DBF-7E01ACAC0779}:327"/>
  <p:tag name="ISPRING_SLIDE_ID_2" val="{D0D80366-2F04-42E6-97E4-770C68DD9FE4}"/>
  <p:tag name="GENSWF_ADVANCE_TIME" val="6.864"/>
  <p:tag name="TIMING" val="|2.32"/>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022D9FF-112A-4C9E-8DB8-28E747562CE0}:328"/>
  <p:tag name="ISPRING_SLIDE_ID_2" val="{CF4DEDB9-15C2-4BDC-95C7-B6EF8E3FA1F1}"/>
  <p:tag name="GENSWF_ADVANCE_TIME" val="22.296"/>
  <p:tag name="TIMING" val="|2.042|3.108|2.235|7.234|2.01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A2834E4-BDC4-43DB-9242-8861789A3F30}:329"/>
  <p:tag name="ISPRING_SLIDE_ID_2" val="{6E9AC5BF-83E0-4547-8F65-5FE4B59F613F}"/>
  <p:tag name="GENSWF_ADVANCE_TIME" val="4.539"/>
  <p:tag name="TIMING" val="|0.633|1.144|1.18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CC462C-447F-4FD7-B7AC-3776CFF7F568}:331"/>
  <p:tag name="ISPRING_SLIDE_ID_2" val="{2212C73F-C1ED-4806-9E6D-F7644E29B733}"/>
  <p:tag name="GENSWF_ADVANCE_TIME" val="12.672"/>
  <p:tag name="TIMING" val="|2.583"/>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F5E6B9B-0E76-46DC-8505-B18FB8B3342D}:330"/>
  <p:tag name="ISPRING_SLIDE_ID_2" val="{7212ACE7-F39B-4444-8FF1-FA5C54845ACE}"/>
  <p:tag name="GENSWF_ADVANCE_TIME" val="19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8170</TotalTime>
  <Words>897</Words>
  <Application>Microsoft Macintosh PowerPoint</Application>
  <PresentationFormat>Widescreen</PresentationFormat>
  <Paragraphs>80</Paragraphs>
  <Slides>10</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Lato</vt:lpstr>
      <vt:lpstr>Rubik</vt:lpstr>
      <vt:lpstr>Rubik Medium</vt:lpstr>
      <vt:lpstr>DHIS2 Online Academy</vt:lpstr>
      <vt:lpstr>PowerPoint Presentation</vt:lpstr>
      <vt:lpstr>PowerPoint Presentation</vt:lpstr>
      <vt:lpstr>In this video, you will learn…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3.3.2 Data Capture and Validation - Reports app -  Data Set Report [Part 1 of 2]</dc:title>
  <dc:subject>elearning</dc:subject>
  <dc:creator>Alejandra Avila</dc:creator>
  <cp:lastModifiedBy>Simona Sekerova</cp:lastModifiedBy>
  <cp:revision>419</cp:revision>
  <dcterms:created xsi:type="dcterms:W3CDTF">2021-02-03T12:41:27Z</dcterms:created>
  <dcterms:modified xsi:type="dcterms:W3CDTF">2023-09-10T15:30:15Z</dcterms:modified>
</cp:coreProperties>
</file>